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docx" ContentType="application/vnd.openxmlformats-officedocument.wordprocessingml.document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embeddings/oleObject1.bin" ContentType="application/vnd.openxmlformats-officedocument.oleObjec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6" r:id="rId4"/>
    <p:sldId id="257" r:id="rId5"/>
    <p:sldId id="269" r:id="rId6"/>
    <p:sldId id="267" r:id="rId7"/>
    <p:sldId id="258" r:id="rId8"/>
    <p:sldId id="259" r:id="rId9"/>
    <p:sldId id="260" r:id="rId10"/>
    <p:sldId id="262" r:id="rId11"/>
    <p:sldId id="263" r:id="rId12"/>
    <p:sldId id="261" r:id="rId13"/>
    <p:sldId id="264" r:id="rId1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1256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ohn%20Scott\Dropbox\Libro%20EPDM\EPDM%2002%20Desigualdad%20Gr&#225;f%20&amp;%20Tabl%20(version%201)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ohn%20Scott\Dropbox\Cuadro%20de%20indicadores%20ITLP_IS%20agosto%202015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ohn%20Scott\Dropbox\Cuadro%20de%20indicadores%20ITLP_IS%20agosto%202015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588789949050493"/>
          <c:y val="0.0197335729509154"/>
          <c:w val="0.918080592867068"/>
          <c:h val="0.709587297024379"/>
        </c:manualLayout>
      </c:layout>
      <c:lineChart>
        <c:grouping val="standard"/>
        <c:varyColors val="0"/>
        <c:ser>
          <c:idx val="0"/>
          <c:order val="0"/>
          <c:tx>
            <c:strRef>
              <c:f>'pob &amp; salario real (2)'!$I$74</c:f>
              <c:strCache>
                <c:ptCount val="1"/>
                <c:pt idx="0">
                  <c:v>Linea Alimentaria (Coneval)</c:v>
                </c:pt>
              </c:strCache>
            </c:strRef>
          </c:tx>
          <c:dLbls>
            <c:dLbl>
              <c:idx val="24"/>
              <c:delete val="1"/>
            </c:dLbl>
            <c:dLbl>
              <c:idx val="26"/>
              <c:layout>
                <c:manualLayout>
                  <c:x val="-0.0151206210803522"/>
                  <c:y val="-0.0169464157928966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0"/>
              <c:layout>
                <c:manualLayout>
                  <c:x val="-0.0438533927294777"/>
                  <c:y val="-0.0635520153965655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2"/>
              <c:layout>
                <c:manualLayout>
                  <c:x val="-0.00793742816807088"/>
                  <c:y val="-0.058373615440602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4"/>
              <c:layout>
                <c:manualLayout>
                  <c:x val="-0.0438533927294776"/>
                  <c:y val="-0.058373615440602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6"/>
              <c:delete val="1"/>
            </c:dLbl>
            <c:dLbl>
              <c:idx val="37"/>
              <c:delete val="1"/>
            </c:dLbl>
            <c:dLbl>
              <c:idx val="38"/>
              <c:layout>
                <c:manualLayout>
                  <c:x val="-0.0582197785540404"/>
                  <c:y val="0.0400159837226986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0"/>
              <c:layout>
                <c:manualLayout>
                  <c:x val="-0.03497705903114"/>
                  <c:y val="0.050372783634625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2"/>
              <c:delete val="1"/>
            </c:dLbl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'pob &amp; salario real (2)'!$H$173:$H$219</c:f>
              <c:numCache>
                <c:formatCode>General</c:formatCode>
                <c:ptCount val="47"/>
                <c:pt idx="0">
                  <c:v>1968.0</c:v>
                </c:pt>
                <c:pt idx="1">
                  <c:v>1969.0</c:v>
                </c:pt>
                <c:pt idx="2">
                  <c:v>1970.0</c:v>
                </c:pt>
                <c:pt idx="3">
                  <c:v>1971.0</c:v>
                </c:pt>
                <c:pt idx="4">
                  <c:v>1972.0</c:v>
                </c:pt>
                <c:pt idx="5">
                  <c:v>1973.0</c:v>
                </c:pt>
                <c:pt idx="6">
                  <c:v>1974.0</c:v>
                </c:pt>
                <c:pt idx="7">
                  <c:v>1975.0</c:v>
                </c:pt>
                <c:pt idx="8">
                  <c:v>1976.0</c:v>
                </c:pt>
                <c:pt idx="9">
                  <c:v>1977.0</c:v>
                </c:pt>
                <c:pt idx="10">
                  <c:v>1978.0</c:v>
                </c:pt>
                <c:pt idx="11">
                  <c:v>1979.0</c:v>
                </c:pt>
                <c:pt idx="12">
                  <c:v>1980.0</c:v>
                </c:pt>
                <c:pt idx="13">
                  <c:v>1981.0</c:v>
                </c:pt>
                <c:pt idx="14">
                  <c:v>1982.0</c:v>
                </c:pt>
                <c:pt idx="15">
                  <c:v>1983.0</c:v>
                </c:pt>
                <c:pt idx="16">
                  <c:v>1984.0</c:v>
                </c:pt>
                <c:pt idx="17">
                  <c:v>1985.0</c:v>
                </c:pt>
                <c:pt idx="18">
                  <c:v>1986.0</c:v>
                </c:pt>
                <c:pt idx="19">
                  <c:v>1987.0</c:v>
                </c:pt>
                <c:pt idx="20">
                  <c:v>1988.0</c:v>
                </c:pt>
                <c:pt idx="21">
                  <c:v>1989.0</c:v>
                </c:pt>
                <c:pt idx="22">
                  <c:v>1990.0</c:v>
                </c:pt>
                <c:pt idx="23">
                  <c:v>1991.0</c:v>
                </c:pt>
                <c:pt idx="24">
                  <c:v>1992.0</c:v>
                </c:pt>
                <c:pt idx="25">
                  <c:v>1993.0</c:v>
                </c:pt>
                <c:pt idx="26">
                  <c:v>1994.0</c:v>
                </c:pt>
                <c:pt idx="27">
                  <c:v>1995.0</c:v>
                </c:pt>
                <c:pt idx="28">
                  <c:v>1996.0</c:v>
                </c:pt>
                <c:pt idx="29">
                  <c:v>1997.0</c:v>
                </c:pt>
                <c:pt idx="30">
                  <c:v>1998.0</c:v>
                </c:pt>
                <c:pt idx="31">
                  <c:v>1999.0</c:v>
                </c:pt>
                <c:pt idx="32">
                  <c:v>2000.0</c:v>
                </c:pt>
                <c:pt idx="33">
                  <c:v>2001.0</c:v>
                </c:pt>
                <c:pt idx="34">
                  <c:v>2002.0</c:v>
                </c:pt>
                <c:pt idx="35">
                  <c:v>2003.0</c:v>
                </c:pt>
                <c:pt idx="36">
                  <c:v>2004.0</c:v>
                </c:pt>
                <c:pt idx="37">
                  <c:v>2005.0</c:v>
                </c:pt>
                <c:pt idx="38">
                  <c:v>2006.0</c:v>
                </c:pt>
                <c:pt idx="39">
                  <c:v>2007.0</c:v>
                </c:pt>
                <c:pt idx="40">
                  <c:v>2008.0</c:v>
                </c:pt>
                <c:pt idx="41">
                  <c:v>2009.0</c:v>
                </c:pt>
                <c:pt idx="42">
                  <c:v>2010.0</c:v>
                </c:pt>
                <c:pt idx="43">
                  <c:v>2011.0</c:v>
                </c:pt>
                <c:pt idx="44">
                  <c:v>2012.0</c:v>
                </c:pt>
                <c:pt idx="45">
                  <c:v>2013.0</c:v>
                </c:pt>
                <c:pt idx="46">
                  <c:v>2014.0</c:v>
                </c:pt>
              </c:numCache>
            </c:numRef>
          </c:cat>
          <c:val>
            <c:numRef>
              <c:f>'pob &amp; salario real (2)'!$I$173:$I$219</c:f>
              <c:numCache>
                <c:formatCode>General</c:formatCode>
                <c:ptCount val="47"/>
                <c:pt idx="24" formatCode="#,#00">
                  <c:v>21.38</c:v>
                </c:pt>
                <c:pt idx="26" formatCode="#,#00">
                  <c:v>21.18</c:v>
                </c:pt>
                <c:pt idx="28" formatCode="#,#00">
                  <c:v>37.39</c:v>
                </c:pt>
                <c:pt idx="30" formatCode="#,#00">
                  <c:v>33.26</c:v>
                </c:pt>
                <c:pt idx="32" formatCode="#,#00">
                  <c:v>24.12979615680362</c:v>
                </c:pt>
                <c:pt idx="34" formatCode="#,#00">
                  <c:v>19.96915253605398</c:v>
                </c:pt>
                <c:pt idx="36" formatCode="#,#00">
                  <c:v>17.39462695508291</c:v>
                </c:pt>
                <c:pt idx="38" formatCode="#,#00">
                  <c:v>13.95075484</c:v>
                </c:pt>
                <c:pt idx="40" formatCode="#,#00">
                  <c:v>18.626788</c:v>
                </c:pt>
                <c:pt idx="42" formatCode="#,#00">
                  <c:v>18.79823320999999</c:v>
                </c:pt>
              </c:numCache>
            </c:numRef>
          </c:val>
          <c:smooth val="0"/>
        </c:ser>
        <c:ser>
          <c:idx val="3"/>
          <c:order val="1"/>
          <c:tx>
            <c:strRef>
              <c:f>'pob &amp; salario real (2)'!$J$74</c:f>
              <c:strCache>
                <c:ptCount val="1"/>
                <c:pt idx="0">
                  <c:v>Linea Alimentaria (Székely)</c:v>
                </c:pt>
              </c:strCache>
            </c:strRef>
          </c:tx>
          <c:dLbls>
            <c:dLbl>
              <c:idx val="0"/>
              <c:layout>
                <c:manualLayout>
                  <c:x val="-0.0258954104487742"/>
                  <c:y val="-0.058373615440602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4"/>
              <c:delete val="1"/>
            </c:dLbl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'pob &amp; salario real (2)'!$H$173:$H$219</c:f>
              <c:numCache>
                <c:formatCode>General</c:formatCode>
                <c:ptCount val="47"/>
                <c:pt idx="0">
                  <c:v>1968.0</c:v>
                </c:pt>
                <c:pt idx="1">
                  <c:v>1969.0</c:v>
                </c:pt>
                <c:pt idx="2">
                  <c:v>1970.0</c:v>
                </c:pt>
                <c:pt idx="3">
                  <c:v>1971.0</c:v>
                </c:pt>
                <c:pt idx="4">
                  <c:v>1972.0</c:v>
                </c:pt>
                <c:pt idx="5">
                  <c:v>1973.0</c:v>
                </c:pt>
                <c:pt idx="6">
                  <c:v>1974.0</c:v>
                </c:pt>
                <c:pt idx="7">
                  <c:v>1975.0</c:v>
                </c:pt>
                <c:pt idx="8">
                  <c:v>1976.0</c:v>
                </c:pt>
                <c:pt idx="9">
                  <c:v>1977.0</c:v>
                </c:pt>
                <c:pt idx="10">
                  <c:v>1978.0</c:v>
                </c:pt>
                <c:pt idx="11">
                  <c:v>1979.0</c:v>
                </c:pt>
                <c:pt idx="12">
                  <c:v>1980.0</c:v>
                </c:pt>
                <c:pt idx="13">
                  <c:v>1981.0</c:v>
                </c:pt>
                <c:pt idx="14">
                  <c:v>1982.0</c:v>
                </c:pt>
                <c:pt idx="15">
                  <c:v>1983.0</c:v>
                </c:pt>
                <c:pt idx="16">
                  <c:v>1984.0</c:v>
                </c:pt>
                <c:pt idx="17">
                  <c:v>1985.0</c:v>
                </c:pt>
                <c:pt idx="18">
                  <c:v>1986.0</c:v>
                </c:pt>
                <c:pt idx="19">
                  <c:v>1987.0</c:v>
                </c:pt>
                <c:pt idx="20">
                  <c:v>1988.0</c:v>
                </c:pt>
                <c:pt idx="21">
                  <c:v>1989.0</c:v>
                </c:pt>
                <c:pt idx="22">
                  <c:v>1990.0</c:v>
                </c:pt>
                <c:pt idx="23">
                  <c:v>1991.0</c:v>
                </c:pt>
                <c:pt idx="24">
                  <c:v>1992.0</c:v>
                </c:pt>
                <c:pt idx="25">
                  <c:v>1993.0</c:v>
                </c:pt>
                <c:pt idx="26">
                  <c:v>1994.0</c:v>
                </c:pt>
                <c:pt idx="27">
                  <c:v>1995.0</c:v>
                </c:pt>
                <c:pt idx="28">
                  <c:v>1996.0</c:v>
                </c:pt>
                <c:pt idx="29">
                  <c:v>1997.0</c:v>
                </c:pt>
                <c:pt idx="30">
                  <c:v>1998.0</c:v>
                </c:pt>
                <c:pt idx="31">
                  <c:v>1999.0</c:v>
                </c:pt>
                <c:pt idx="32">
                  <c:v>2000.0</c:v>
                </c:pt>
                <c:pt idx="33">
                  <c:v>2001.0</c:v>
                </c:pt>
                <c:pt idx="34">
                  <c:v>2002.0</c:v>
                </c:pt>
                <c:pt idx="35">
                  <c:v>2003.0</c:v>
                </c:pt>
                <c:pt idx="36">
                  <c:v>2004.0</c:v>
                </c:pt>
                <c:pt idx="37">
                  <c:v>2005.0</c:v>
                </c:pt>
                <c:pt idx="38">
                  <c:v>2006.0</c:v>
                </c:pt>
                <c:pt idx="39">
                  <c:v>2007.0</c:v>
                </c:pt>
                <c:pt idx="40">
                  <c:v>2008.0</c:v>
                </c:pt>
                <c:pt idx="41">
                  <c:v>2009.0</c:v>
                </c:pt>
                <c:pt idx="42">
                  <c:v>2010.0</c:v>
                </c:pt>
                <c:pt idx="43">
                  <c:v>2011.0</c:v>
                </c:pt>
                <c:pt idx="44">
                  <c:v>2012.0</c:v>
                </c:pt>
                <c:pt idx="45">
                  <c:v>2013.0</c:v>
                </c:pt>
                <c:pt idx="46">
                  <c:v>2014.0</c:v>
                </c:pt>
              </c:numCache>
            </c:numRef>
          </c:cat>
          <c:val>
            <c:numRef>
              <c:f>'pob &amp; salario real (2)'!$J$173:$J$219</c:f>
              <c:numCache>
                <c:formatCode>General</c:formatCode>
                <c:ptCount val="47"/>
                <c:pt idx="0" formatCode="#,#00">
                  <c:v>24.3244043477608</c:v>
                </c:pt>
                <c:pt idx="9" formatCode="#,#00">
                  <c:v>25.0</c:v>
                </c:pt>
                <c:pt idx="16" formatCode="#,#00">
                  <c:v>22.53011813527464</c:v>
                </c:pt>
                <c:pt idx="21" formatCode="#,#00">
                  <c:v>22.70733074741454</c:v>
                </c:pt>
                <c:pt idx="24" formatCode="#,#00">
                  <c:v>22.5</c:v>
                </c:pt>
              </c:numCache>
            </c:numRef>
          </c:val>
          <c:smooth val="0"/>
        </c:ser>
        <c:ser>
          <c:idx val="1"/>
          <c:order val="2"/>
          <c:tx>
            <c:strRef>
              <c:f>'pob &amp; salario real (2)'!$K$74</c:f>
              <c:strCache>
                <c:ptCount val="1"/>
                <c:pt idx="0">
                  <c:v>Línea de Bienestar Mínimo (Coneval)</c:v>
                </c:pt>
              </c:strCache>
            </c:strRef>
          </c:tx>
          <c:dLbls>
            <c:numFmt formatCode="#,##0" sourceLinked="0"/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'pob &amp; salario real (2)'!$H$173:$H$219</c:f>
              <c:numCache>
                <c:formatCode>General</c:formatCode>
                <c:ptCount val="47"/>
                <c:pt idx="0">
                  <c:v>1968.0</c:v>
                </c:pt>
                <c:pt idx="1">
                  <c:v>1969.0</c:v>
                </c:pt>
                <c:pt idx="2">
                  <c:v>1970.0</c:v>
                </c:pt>
                <c:pt idx="3">
                  <c:v>1971.0</c:v>
                </c:pt>
                <c:pt idx="4">
                  <c:v>1972.0</c:v>
                </c:pt>
                <c:pt idx="5">
                  <c:v>1973.0</c:v>
                </c:pt>
                <c:pt idx="6">
                  <c:v>1974.0</c:v>
                </c:pt>
                <c:pt idx="7">
                  <c:v>1975.0</c:v>
                </c:pt>
                <c:pt idx="8">
                  <c:v>1976.0</c:v>
                </c:pt>
                <c:pt idx="9">
                  <c:v>1977.0</c:v>
                </c:pt>
                <c:pt idx="10">
                  <c:v>1978.0</c:v>
                </c:pt>
                <c:pt idx="11">
                  <c:v>1979.0</c:v>
                </c:pt>
                <c:pt idx="12">
                  <c:v>1980.0</c:v>
                </c:pt>
                <c:pt idx="13">
                  <c:v>1981.0</c:v>
                </c:pt>
                <c:pt idx="14">
                  <c:v>1982.0</c:v>
                </c:pt>
                <c:pt idx="15">
                  <c:v>1983.0</c:v>
                </c:pt>
                <c:pt idx="16">
                  <c:v>1984.0</c:v>
                </c:pt>
                <c:pt idx="17">
                  <c:v>1985.0</c:v>
                </c:pt>
                <c:pt idx="18">
                  <c:v>1986.0</c:v>
                </c:pt>
                <c:pt idx="19">
                  <c:v>1987.0</c:v>
                </c:pt>
                <c:pt idx="20">
                  <c:v>1988.0</c:v>
                </c:pt>
                <c:pt idx="21">
                  <c:v>1989.0</c:v>
                </c:pt>
                <c:pt idx="22">
                  <c:v>1990.0</c:v>
                </c:pt>
                <c:pt idx="23">
                  <c:v>1991.0</c:v>
                </c:pt>
                <c:pt idx="24">
                  <c:v>1992.0</c:v>
                </c:pt>
                <c:pt idx="25">
                  <c:v>1993.0</c:v>
                </c:pt>
                <c:pt idx="26">
                  <c:v>1994.0</c:v>
                </c:pt>
                <c:pt idx="27">
                  <c:v>1995.0</c:v>
                </c:pt>
                <c:pt idx="28">
                  <c:v>1996.0</c:v>
                </c:pt>
                <c:pt idx="29">
                  <c:v>1997.0</c:v>
                </c:pt>
                <c:pt idx="30">
                  <c:v>1998.0</c:v>
                </c:pt>
                <c:pt idx="31">
                  <c:v>1999.0</c:v>
                </c:pt>
                <c:pt idx="32">
                  <c:v>2000.0</c:v>
                </c:pt>
                <c:pt idx="33">
                  <c:v>2001.0</c:v>
                </c:pt>
                <c:pt idx="34">
                  <c:v>2002.0</c:v>
                </c:pt>
                <c:pt idx="35">
                  <c:v>2003.0</c:v>
                </c:pt>
                <c:pt idx="36">
                  <c:v>2004.0</c:v>
                </c:pt>
                <c:pt idx="37">
                  <c:v>2005.0</c:v>
                </c:pt>
                <c:pt idx="38">
                  <c:v>2006.0</c:v>
                </c:pt>
                <c:pt idx="39">
                  <c:v>2007.0</c:v>
                </c:pt>
                <c:pt idx="40">
                  <c:v>2008.0</c:v>
                </c:pt>
                <c:pt idx="41">
                  <c:v>2009.0</c:v>
                </c:pt>
                <c:pt idx="42">
                  <c:v>2010.0</c:v>
                </c:pt>
                <c:pt idx="43">
                  <c:v>2011.0</c:v>
                </c:pt>
                <c:pt idx="44">
                  <c:v>2012.0</c:v>
                </c:pt>
                <c:pt idx="45">
                  <c:v>2013.0</c:v>
                </c:pt>
                <c:pt idx="46">
                  <c:v>2014.0</c:v>
                </c:pt>
              </c:numCache>
            </c:numRef>
          </c:cat>
          <c:val>
            <c:numRef>
              <c:f>'pob &amp; salario real (2)'!$K$173:$K$219</c:f>
              <c:numCache>
                <c:formatCode>General</c:formatCode>
                <c:ptCount val="47"/>
                <c:pt idx="42" formatCode="#.##00">
                  <c:v>19.40353506521733</c:v>
                </c:pt>
                <c:pt idx="44" formatCode="#.##00">
                  <c:v>20.04573911899982</c:v>
                </c:pt>
                <c:pt idx="46" formatCode="#.##00">
                  <c:v>20.55271384206289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36443864"/>
        <c:axId val="-2135968280"/>
      </c:lineChart>
      <c:catAx>
        <c:axId val="-21364438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-2135968280"/>
        <c:crosses val="autoZero"/>
        <c:auto val="1"/>
        <c:lblAlgn val="ctr"/>
        <c:lblOffset val="100"/>
        <c:noMultiLvlLbl val="0"/>
      </c:catAx>
      <c:valAx>
        <c:axId val="-2135968280"/>
        <c:scaling>
          <c:orientation val="minMax"/>
        </c:scaling>
        <c:delete val="0"/>
        <c:axPos val="l"/>
        <c:majorGridlines/>
        <c:numFmt formatCode="#,##0" sourceLinked="0"/>
        <c:majorTickMark val="out"/>
        <c:minorTickMark val="none"/>
        <c:tickLblPos val="nextTo"/>
        <c:crossAx val="-213644386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0507973970325136"/>
          <c:y val="0.868929412442053"/>
          <c:w val="0.930139108106762"/>
          <c:h val="0.111499878119668"/>
        </c:manualLayout>
      </c:layout>
      <c:overlay val="0"/>
    </c:legend>
    <c:plotVisOnly val="1"/>
    <c:dispBlanksAs val="span"/>
    <c:showDLblsOverMax val="0"/>
  </c:chart>
  <c:txPr>
    <a:bodyPr/>
    <a:lstStyle/>
    <a:p>
      <a:pPr>
        <a:defRPr sz="1800"/>
      </a:pPr>
      <a:endParaRPr lang="es-E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777384076990377"/>
          <c:y val="0.0560301837270341"/>
          <c:w val="0.827856517935258"/>
          <c:h val="0.744209968733632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Consulta!$M$78</c:f>
              <c:strCache>
                <c:ptCount val="1"/>
                <c:pt idx="0">
                  <c:v>Inflación anual</c:v>
                </c:pt>
              </c:strCache>
            </c:strRef>
          </c:tx>
          <c:invertIfNegative val="0"/>
          <c:cat>
            <c:numRef>
              <c:f>Consulta!$K$79:$K$124</c:f>
              <c:numCache>
                <c:formatCode>General</c:formatCode>
                <c:ptCount val="46"/>
                <c:pt idx="0">
                  <c:v>1969.0</c:v>
                </c:pt>
                <c:pt idx="1">
                  <c:v>1970.0</c:v>
                </c:pt>
                <c:pt idx="2">
                  <c:v>1971.0</c:v>
                </c:pt>
                <c:pt idx="3">
                  <c:v>1972.0</c:v>
                </c:pt>
                <c:pt idx="4">
                  <c:v>1973.0</c:v>
                </c:pt>
                <c:pt idx="5">
                  <c:v>1974.0</c:v>
                </c:pt>
                <c:pt idx="6">
                  <c:v>1975.0</c:v>
                </c:pt>
                <c:pt idx="7">
                  <c:v>1976.0</c:v>
                </c:pt>
                <c:pt idx="8">
                  <c:v>1977.0</c:v>
                </c:pt>
                <c:pt idx="9">
                  <c:v>1978.0</c:v>
                </c:pt>
                <c:pt idx="10">
                  <c:v>1979.0</c:v>
                </c:pt>
                <c:pt idx="11">
                  <c:v>1980.0</c:v>
                </c:pt>
                <c:pt idx="12">
                  <c:v>1981.0</c:v>
                </c:pt>
                <c:pt idx="13">
                  <c:v>1982.0</c:v>
                </c:pt>
                <c:pt idx="14">
                  <c:v>1983.0</c:v>
                </c:pt>
                <c:pt idx="15">
                  <c:v>1984.0</c:v>
                </c:pt>
                <c:pt idx="16">
                  <c:v>1985.0</c:v>
                </c:pt>
                <c:pt idx="17">
                  <c:v>1986.0</c:v>
                </c:pt>
                <c:pt idx="18">
                  <c:v>1987.0</c:v>
                </c:pt>
                <c:pt idx="19">
                  <c:v>1988.0</c:v>
                </c:pt>
                <c:pt idx="20">
                  <c:v>1989.0</c:v>
                </c:pt>
                <c:pt idx="21">
                  <c:v>1990.0</c:v>
                </c:pt>
                <c:pt idx="22">
                  <c:v>1991.0</c:v>
                </c:pt>
                <c:pt idx="23">
                  <c:v>1992.0</c:v>
                </c:pt>
                <c:pt idx="24">
                  <c:v>1993.0</c:v>
                </c:pt>
                <c:pt idx="25">
                  <c:v>1994.0</c:v>
                </c:pt>
                <c:pt idx="26">
                  <c:v>1995.0</c:v>
                </c:pt>
                <c:pt idx="27">
                  <c:v>1996.0</c:v>
                </c:pt>
                <c:pt idx="28">
                  <c:v>1997.0</c:v>
                </c:pt>
                <c:pt idx="29">
                  <c:v>1998.0</c:v>
                </c:pt>
                <c:pt idx="30">
                  <c:v>1999.0</c:v>
                </c:pt>
                <c:pt idx="31">
                  <c:v>2000.0</c:v>
                </c:pt>
                <c:pt idx="32">
                  <c:v>2001.0</c:v>
                </c:pt>
                <c:pt idx="33">
                  <c:v>2002.0</c:v>
                </c:pt>
                <c:pt idx="34">
                  <c:v>2003.0</c:v>
                </c:pt>
                <c:pt idx="35">
                  <c:v>2004.0</c:v>
                </c:pt>
                <c:pt idx="36">
                  <c:v>2005.0</c:v>
                </c:pt>
                <c:pt idx="37">
                  <c:v>2006.0</c:v>
                </c:pt>
                <c:pt idx="38">
                  <c:v>2007.0</c:v>
                </c:pt>
                <c:pt idx="39">
                  <c:v>2008.0</c:v>
                </c:pt>
                <c:pt idx="40">
                  <c:v>2009.0</c:v>
                </c:pt>
                <c:pt idx="41">
                  <c:v>2010.0</c:v>
                </c:pt>
                <c:pt idx="42">
                  <c:v>2011.0</c:v>
                </c:pt>
                <c:pt idx="43">
                  <c:v>2012.0</c:v>
                </c:pt>
                <c:pt idx="44">
                  <c:v>2013.0</c:v>
                </c:pt>
                <c:pt idx="45">
                  <c:v>2014.0</c:v>
                </c:pt>
              </c:numCache>
            </c:numRef>
          </c:cat>
          <c:val>
            <c:numRef>
              <c:f>Consulta!$M$79:$M$124</c:f>
              <c:numCache>
                <c:formatCode>General</c:formatCode>
                <c:ptCount val="46"/>
                <c:pt idx="1">
                  <c:v>4.694724174361993</c:v>
                </c:pt>
                <c:pt idx="2">
                  <c:v>4.95982590511</c:v>
                </c:pt>
                <c:pt idx="3">
                  <c:v>5.556157018768993</c:v>
                </c:pt>
                <c:pt idx="4">
                  <c:v>21.371597013532</c:v>
                </c:pt>
                <c:pt idx="5">
                  <c:v>20.59791505167003</c:v>
                </c:pt>
                <c:pt idx="6">
                  <c:v>11.30507023632202</c:v>
                </c:pt>
                <c:pt idx="7">
                  <c:v>27.20199533385702</c:v>
                </c:pt>
                <c:pt idx="8">
                  <c:v>20.659900681565</c:v>
                </c:pt>
                <c:pt idx="9">
                  <c:v>16.17003872654303</c:v>
                </c:pt>
                <c:pt idx="10">
                  <c:v>20.02040756544299</c:v>
                </c:pt>
                <c:pt idx="11">
                  <c:v>29.846681455461</c:v>
                </c:pt>
                <c:pt idx="12">
                  <c:v>28.68463302534499</c:v>
                </c:pt>
                <c:pt idx="13">
                  <c:v>98.84380294931902</c:v>
                </c:pt>
                <c:pt idx="14">
                  <c:v>80.7782238855781</c:v>
                </c:pt>
                <c:pt idx="15">
                  <c:v>59.156600739035</c:v>
                </c:pt>
                <c:pt idx="16">
                  <c:v>63.749355275766</c:v>
                </c:pt>
                <c:pt idx="17">
                  <c:v>105.7486699349871</c:v>
                </c:pt>
                <c:pt idx="18">
                  <c:v>159.1680547614015</c:v>
                </c:pt>
                <c:pt idx="19">
                  <c:v>51.65739582046101</c:v>
                </c:pt>
                <c:pt idx="20">
                  <c:v>19.69744833146397</c:v>
                </c:pt>
                <c:pt idx="21">
                  <c:v>29.92957026613297</c:v>
                </c:pt>
                <c:pt idx="22">
                  <c:v>18.79462234015397</c:v>
                </c:pt>
                <c:pt idx="23">
                  <c:v>11.93809460626</c:v>
                </c:pt>
                <c:pt idx="24">
                  <c:v>8.00918450635701</c:v>
                </c:pt>
                <c:pt idx="25">
                  <c:v>7.051546629610995</c:v>
                </c:pt>
                <c:pt idx="26">
                  <c:v>51.96610230694503</c:v>
                </c:pt>
                <c:pt idx="27">
                  <c:v>27.70480834968302</c:v>
                </c:pt>
                <c:pt idx="28">
                  <c:v>15.71850609695</c:v>
                </c:pt>
                <c:pt idx="29">
                  <c:v>18.609144141015</c:v>
                </c:pt>
                <c:pt idx="30">
                  <c:v>12.318661431172</c:v>
                </c:pt>
                <c:pt idx="31">
                  <c:v>8.95930647872101</c:v>
                </c:pt>
                <c:pt idx="32">
                  <c:v>4.403498559045</c:v>
                </c:pt>
                <c:pt idx="33">
                  <c:v>5.700479404594006</c:v>
                </c:pt>
                <c:pt idx="34">
                  <c:v>3.976521806733</c:v>
                </c:pt>
                <c:pt idx="35">
                  <c:v>5.190848256009987</c:v>
                </c:pt>
                <c:pt idx="36">
                  <c:v>3.332741003997999</c:v>
                </c:pt>
                <c:pt idx="37">
                  <c:v>4.053275552230993</c:v>
                </c:pt>
                <c:pt idx="38">
                  <c:v>3.759038135768998</c:v>
                </c:pt>
                <c:pt idx="39">
                  <c:v>6.528145009715988</c:v>
                </c:pt>
                <c:pt idx="40">
                  <c:v>3.573537877258002</c:v>
                </c:pt>
                <c:pt idx="41">
                  <c:v>4.401585090335</c:v>
                </c:pt>
                <c:pt idx="42">
                  <c:v>3.818756787588</c:v>
                </c:pt>
                <c:pt idx="43">
                  <c:v>3.568290021342001</c:v>
                </c:pt>
                <c:pt idx="44">
                  <c:v>3.974040989873996</c:v>
                </c:pt>
                <c:pt idx="45">
                  <c:v>4.081321519532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35996584"/>
        <c:axId val="-2135999880"/>
      </c:barChart>
      <c:lineChart>
        <c:grouping val="standard"/>
        <c:varyColors val="0"/>
        <c:ser>
          <c:idx val="0"/>
          <c:order val="0"/>
          <c:tx>
            <c:strRef>
              <c:f>Consulta!$L$78</c:f>
              <c:strCache>
                <c:ptCount val="1"/>
                <c:pt idx="0">
                  <c:v>Salario Mínimo (100=Ene 1969)</c:v>
                </c:pt>
              </c:strCache>
            </c:strRef>
          </c:tx>
          <c:marker>
            <c:symbol val="none"/>
          </c:marker>
          <c:cat>
            <c:numRef>
              <c:f>Consulta!$K$79:$K$124</c:f>
              <c:numCache>
                <c:formatCode>General</c:formatCode>
                <c:ptCount val="46"/>
                <c:pt idx="0">
                  <c:v>1969.0</c:v>
                </c:pt>
                <c:pt idx="1">
                  <c:v>1970.0</c:v>
                </c:pt>
                <c:pt idx="2">
                  <c:v>1971.0</c:v>
                </c:pt>
                <c:pt idx="3">
                  <c:v>1972.0</c:v>
                </c:pt>
                <c:pt idx="4">
                  <c:v>1973.0</c:v>
                </c:pt>
                <c:pt idx="5">
                  <c:v>1974.0</c:v>
                </c:pt>
                <c:pt idx="6">
                  <c:v>1975.0</c:v>
                </c:pt>
                <c:pt idx="7">
                  <c:v>1976.0</c:v>
                </c:pt>
                <c:pt idx="8">
                  <c:v>1977.0</c:v>
                </c:pt>
                <c:pt idx="9">
                  <c:v>1978.0</c:v>
                </c:pt>
                <c:pt idx="10">
                  <c:v>1979.0</c:v>
                </c:pt>
                <c:pt idx="11">
                  <c:v>1980.0</c:v>
                </c:pt>
                <c:pt idx="12">
                  <c:v>1981.0</c:v>
                </c:pt>
                <c:pt idx="13">
                  <c:v>1982.0</c:v>
                </c:pt>
                <c:pt idx="14">
                  <c:v>1983.0</c:v>
                </c:pt>
                <c:pt idx="15">
                  <c:v>1984.0</c:v>
                </c:pt>
                <c:pt idx="16">
                  <c:v>1985.0</c:v>
                </c:pt>
                <c:pt idx="17">
                  <c:v>1986.0</c:v>
                </c:pt>
                <c:pt idx="18">
                  <c:v>1987.0</c:v>
                </c:pt>
                <c:pt idx="19">
                  <c:v>1988.0</c:v>
                </c:pt>
                <c:pt idx="20">
                  <c:v>1989.0</c:v>
                </c:pt>
                <c:pt idx="21">
                  <c:v>1990.0</c:v>
                </c:pt>
                <c:pt idx="22">
                  <c:v>1991.0</c:v>
                </c:pt>
                <c:pt idx="23">
                  <c:v>1992.0</c:v>
                </c:pt>
                <c:pt idx="24">
                  <c:v>1993.0</c:v>
                </c:pt>
                <c:pt idx="25">
                  <c:v>1994.0</c:v>
                </c:pt>
                <c:pt idx="26">
                  <c:v>1995.0</c:v>
                </c:pt>
                <c:pt idx="27">
                  <c:v>1996.0</c:v>
                </c:pt>
                <c:pt idx="28">
                  <c:v>1997.0</c:v>
                </c:pt>
                <c:pt idx="29">
                  <c:v>1998.0</c:v>
                </c:pt>
                <c:pt idx="30">
                  <c:v>1999.0</c:v>
                </c:pt>
                <c:pt idx="31">
                  <c:v>2000.0</c:v>
                </c:pt>
                <c:pt idx="32">
                  <c:v>2001.0</c:v>
                </c:pt>
                <c:pt idx="33">
                  <c:v>2002.0</c:v>
                </c:pt>
                <c:pt idx="34">
                  <c:v>2003.0</c:v>
                </c:pt>
                <c:pt idx="35">
                  <c:v>2004.0</c:v>
                </c:pt>
                <c:pt idx="36">
                  <c:v>2005.0</c:v>
                </c:pt>
                <c:pt idx="37">
                  <c:v>2006.0</c:v>
                </c:pt>
                <c:pt idx="38">
                  <c:v>2007.0</c:v>
                </c:pt>
                <c:pt idx="39">
                  <c:v>2008.0</c:v>
                </c:pt>
                <c:pt idx="40">
                  <c:v>2009.0</c:v>
                </c:pt>
                <c:pt idx="41">
                  <c:v>2010.0</c:v>
                </c:pt>
                <c:pt idx="42">
                  <c:v>2011.0</c:v>
                </c:pt>
                <c:pt idx="43">
                  <c:v>2012.0</c:v>
                </c:pt>
                <c:pt idx="44">
                  <c:v>2013.0</c:v>
                </c:pt>
                <c:pt idx="45">
                  <c:v>2014.0</c:v>
                </c:pt>
              </c:numCache>
            </c:numRef>
          </c:cat>
          <c:val>
            <c:numRef>
              <c:f>Consulta!$L$79:$L$124</c:f>
              <c:numCache>
                <c:formatCode>General</c:formatCode>
                <c:ptCount val="46"/>
                <c:pt idx="0">
                  <c:v>72.97242651857461</c:v>
                </c:pt>
                <c:pt idx="1">
                  <c:v>80.36949404520032</c:v>
                </c:pt>
                <c:pt idx="2">
                  <c:v>76.20168054132602</c:v>
                </c:pt>
                <c:pt idx="3">
                  <c:v>86.40071371894022</c:v>
                </c:pt>
                <c:pt idx="4">
                  <c:v>81.62690673299657</c:v>
                </c:pt>
                <c:pt idx="5">
                  <c:v>89.03463777474222</c:v>
                </c:pt>
                <c:pt idx="6">
                  <c:v>90.13202385457214</c:v>
                </c:pt>
                <c:pt idx="7">
                  <c:v>100.0</c:v>
                </c:pt>
                <c:pt idx="8">
                  <c:v>99.67060641348512</c:v>
                </c:pt>
                <c:pt idx="9">
                  <c:v>96.2335224288224</c:v>
                </c:pt>
                <c:pt idx="10">
                  <c:v>94.27221475723921</c:v>
                </c:pt>
                <c:pt idx="11">
                  <c:v>87.83474717260108</c:v>
                </c:pt>
                <c:pt idx="12">
                  <c:v>89.3318908147394</c:v>
                </c:pt>
                <c:pt idx="13">
                  <c:v>80.78248305289144</c:v>
                </c:pt>
                <c:pt idx="14">
                  <c:v>66.55738074874401</c:v>
                </c:pt>
                <c:pt idx="15">
                  <c:v>61.55570633283843</c:v>
                </c:pt>
                <c:pt idx="16">
                  <c:v>60.6400141923483</c:v>
                </c:pt>
                <c:pt idx="17">
                  <c:v>56.25325049150005</c:v>
                </c:pt>
                <c:pt idx="18">
                  <c:v>52.4130932473016</c:v>
                </c:pt>
                <c:pt idx="19">
                  <c:v>45.5272296653393</c:v>
                </c:pt>
                <c:pt idx="20">
                  <c:v>42.5765882402406</c:v>
                </c:pt>
                <c:pt idx="21">
                  <c:v>38.92307945122497</c:v>
                </c:pt>
                <c:pt idx="22">
                  <c:v>37.05545533836434</c:v>
                </c:pt>
                <c:pt idx="23">
                  <c:v>35.24531525116398</c:v>
                </c:pt>
                <c:pt idx="24">
                  <c:v>34.69488040676367</c:v>
                </c:pt>
                <c:pt idx="25">
                  <c:v>34.69391771276805</c:v>
                </c:pt>
                <c:pt idx="26">
                  <c:v>30.44300580647763</c:v>
                </c:pt>
                <c:pt idx="27">
                  <c:v>27.92342069266412</c:v>
                </c:pt>
                <c:pt idx="28">
                  <c:v>27.6034279249588</c:v>
                </c:pt>
                <c:pt idx="29">
                  <c:v>27.73778418558843</c:v>
                </c:pt>
                <c:pt idx="30">
                  <c:v>26.80470310494783</c:v>
                </c:pt>
                <c:pt idx="31">
                  <c:v>26.93651382354694</c:v>
                </c:pt>
                <c:pt idx="32">
                  <c:v>27.08305823792697</c:v>
                </c:pt>
                <c:pt idx="33">
                  <c:v>27.27690898749175</c:v>
                </c:pt>
                <c:pt idx="34">
                  <c:v>27.26250439872791</c:v>
                </c:pt>
                <c:pt idx="35">
                  <c:v>27.15215280094027</c:v>
                </c:pt>
                <c:pt idx="36">
                  <c:v>27.2799358765201</c:v>
                </c:pt>
                <c:pt idx="37">
                  <c:v>27.37899037220929</c:v>
                </c:pt>
                <c:pt idx="38">
                  <c:v>27.35765662549966</c:v>
                </c:pt>
                <c:pt idx="39">
                  <c:v>27.07318726623609</c:v>
                </c:pt>
                <c:pt idx="40">
                  <c:v>26.89336498312979</c:v>
                </c:pt>
                <c:pt idx="41">
                  <c:v>27.07247532044389</c:v>
                </c:pt>
                <c:pt idx="42">
                  <c:v>27.25570509253031</c:v>
                </c:pt>
                <c:pt idx="43">
                  <c:v>27.28880161657364</c:v>
                </c:pt>
                <c:pt idx="44">
                  <c:v>27.4169205156404</c:v>
                </c:pt>
                <c:pt idx="45">
                  <c:v>27.48922644671748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35986184"/>
        <c:axId val="-2135983496"/>
      </c:lineChart>
      <c:catAx>
        <c:axId val="-21359861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-2135983496"/>
        <c:crosses val="autoZero"/>
        <c:auto val="1"/>
        <c:lblAlgn val="ctr"/>
        <c:lblOffset val="100"/>
        <c:noMultiLvlLbl val="0"/>
      </c:catAx>
      <c:valAx>
        <c:axId val="-21359834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135986184"/>
        <c:crosses val="autoZero"/>
        <c:crossBetween val="between"/>
      </c:valAx>
      <c:valAx>
        <c:axId val="-2135999880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crossAx val="-2135996584"/>
        <c:crosses val="max"/>
        <c:crossBetween val="between"/>
      </c:valAx>
      <c:catAx>
        <c:axId val="-213599658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-2135999880"/>
        <c:crosses val="autoZero"/>
        <c:auto val="1"/>
        <c:lblAlgn val="ctr"/>
        <c:lblOffset val="100"/>
        <c:noMultiLvlLbl val="0"/>
      </c:cat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es-E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465428696412948"/>
          <c:y val="0.0436642520574551"/>
          <c:w val="0.938179352580928"/>
          <c:h val="0.749130133728391"/>
        </c:manualLayout>
      </c:layout>
      <c:lineChart>
        <c:grouping val="standard"/>
        <c:varyColors val="0"/>
        <c:ser>
          <c:idx val="0"/>
          <c:order val="0"/>
          <c:tx>
            <c:strRef>
              <c:f>'C1. ITLP-IS'!$E$5</c:f>
              <c:strCache>
                <c:ptCount val="1"/>
                <c:pt idx="0">
                  <c:v>ITLP-S</c:v>
                </c:pt>
              </c:strCache>
            </c:strRef>
          </c:tx>
          <c:marker>
            <c:symbol val="none"/>
          </c:marker>
          <c:cat>
            <c:multiLvlStrRef>
              <c:f>'C1. ITLP-IS'!$C$10:$D$47</c:f>
              <c:multiLvlStrCache>
                <c:ptCount val="38"/>
                <c:lvl>
                  <c:pt idx="0">
                    <c:v>I</c:v>
                  </c:pt>
                  <c:pt idx="1">
                    <c:v>II</c:v>
                  </c:pt>
                  <c:pt idx="2">
                    <c:v>III</c:v>
                  </c:pt>
                  <c:pt idx="3">
                    <c:v>IV</c:v>
                  </c:pt>
                  <c:pt idx="4">
                    <c:v>I</c:v>
                  </c:pt>
                  <c:pt idx="5">
                    <c:v>II</c:v>
                  </c:pt>
                  <c:pt idx="6">
                    <c:v>III</c:v>
                  </c:pt>
                  <c:pt idx="7">
                    <c:v>IV</c:v>
                  </c:pt>
                  <c:pt idx="8">
                    <c:v>I</c:v>
                  </c:pt>
                  <c:pt idx="9">
                    <c:v>II</c:v>
                  </c:pt>
                  <c:pt idx="10">
                    <c:v>III</c:v>
                  </c:pt>
                  <c:pt idx="11">
                    <c:v>IV</c:v>
                  </c:pt>
                  <c:pt idx="12">
                    <c:v>I</c:v>
                  </c:pt>
                  <c:pt idx="13">
                    <c:v>II</c:v>
                  </c:pt>
                  <c:pt idx="14">
                    <c:v>III</c:v>
                  </c:pt>
                  <c:pt idx="15">
                    <c:v>IV</c:v>
                  </c:pt>
                  <c:pt idx="16">
                    <c:v>I</c:v>
                  </c:pt>
                  <c:pt idx="17">
                    <c:v>II</c:v>
                  </c:pt>
                  <c:pt idx="18">
                    <c:v>III</c:v>
                  </c:pt>
                  <c:pt idx="19">
                    <c:v>IV</c:v>
                  </c:pt>
                  <c:pt idx="20">
                    <c:v>I</c:v>
                  </c:pt>
                  <c:pt idx="21">
                    <c:v>II</c:v>
                  </c:pt>
                  <c:pt idx="22">
                    <c:v>III</c:v>
                  </c:pt>
                  <c:pt idx="23">
                    <c:v>IV</c:v>
                  </c:pt>
                  <c:pt idx="24">
                    <c:v>I</c:v>
                  </c:pt>
                  <c:pt idx="25">
                    <c:v>II</c:v>
                  </c:pt>
                  <c:pt idx="26">
                    <c:v>III</c:v>
                  </c:pt>
                  <c:pt idx="27">
                    <c:v>IV</c:v>
                  </c:pt>
                  <c:pt idx="28">
                    <c:v>I</c:v>
                  </c:pt>
                  <c:pt idx="29">
                    <c:v>II</c:v>
                  </c:pt>
                  <c:pt idx="30">
                    <c:v>III</c:v>
                  </c:pt>
                  <c:pt idx="31">
                    <c:v>IV</c:v>
                  </c:pt>
                  <c:pt idx="32">
                    <c:v>I</c:v>
                  </c:pt>
                  <c:pt idx="33">
                    <c:v>II</c:v>
                  </c:pt>
                  <c:pt idx="34">
                    <c:v>III</c:v>
                  </c:pt>
                  <c:pt idx="35">
                    <c:v>IV</c:v>
                  </c:pt>
                  <c:pt idx="36">
                    <c:v>I</c:v>
                  </c:pt>
                  <c:pt idx="37">
                    <c:v>II</c:v>
                  </c:pt>
                </c:lvl>
                <c:lvl>
                  <c:pt idx="0">
                    <c:v>2006</c:v>
                  </c:pt>
                  <c:pt idx="4">
                    <c:v>2007</c:v>
                  </c:pt>
                  <c:pt idx="8">
                    <c:v>2008</c:v>
                  </c:pt>
                  <c:pt idx="12">
                    <c:v>2009</c:v>
                  </c:pt>
                  <c:pt idx="16">
                    <c:v>2010</c:v>
                  </c:pt>
                  <c:pt idx="20">
                    <c:v>2011</c:v>
                  </c:pt>
                  <c:pt idx="24">
                    <c:v>2012</c:v>
                  </c:pt>
                  <c:pt idx="28">
                    <c:v>2013</c:v>
                  </c:pt>
                  <c:pt idx="32">
                    <c:v>2014</c:v>
                  </c:pt>
                  <c:pt idx="36">
                    <c:v>2015</c:v>
                  </c:pt>
                </c:lvl>
              </c:multiLvlStrCache>
            </c:multiLvlStrRef>
          </c:cat>
          <c:val>
            <c:numRef>
              <c:f>'C1. ITLP-IS'!$E$10:$E$47</c:f>
              <c:numCache>
                <c:formatCode>00,000</c:formatCode>
                <c:ptCount val="38"/>
                <c:pt idx="0">
                  <c:v>0.8842</c:v>
                </c:pt>
                <c:pt idx="1">
                  <c:v>0.8391</c:v>
                </c:pt>
                <c:pt idx="2">
                  <c:v>0.8671</c:v>
                </c:pt>
                <c:pt idx="3">
                  <c:v>0.8845</c:v>
                </c:pt>
                <c:pt idx="4">
                  <c:v>0.9054</c:v>
                </c:pt>
                <c:pt idx="5">
                  <c:v>0.8528</c:v>
                </c:pt>
                <c:pt idx="6">
                  <c:v>0.8743</c:v>
                </c:pt>
                <c:pt idx="7">
                  <c:v>0.8534</c:v>
                </c:pt>
                <c:pt idx="8">
                  <c:v>0.8544</c:v>
                </c:pt>
                <c:pt idx="9">
                  <c:v>0.8466</c:v>
                </c:pt>
                <c:pt idx="10">
                  <c:v>0.9209</c:v>
                </c:pt>
                <c:pt idx="11">
                  <c:v>0.9623</c:v>
                </c:pt>
                <c:pt idx="12">
                  <c:v>0.9598</c:v>
                </c:pt>
                <c:pt idx="13">
                  <c:v>0.9976</c:v>
                </c:pt>
                <c:pt idx="14">
                  <c:v>1.0178</c:v>
                </c:pt>
                <c:pt idx="15">
                  <c:v>1.0024</c:v>
                </c:pt>
                <c:pt idx="16">
                  <c:v>1.0</c:v>
                </c:pt>
                <c:pt idx="17">
                  <c:v>0.9856</c:v>
                </c:pt>
                <c:pt idx="18">
                  <c:v>0.9789</c:v>
                </c:pt>
                <c:pt idx="19">
                  <c:v>1.0311</c:v>
                </c:pt>
                <c:pt idx="20">
                  <c:v>0.9883</c:v>
                </c:pt>
                <c:pt idx="21">
                  <c:v>0.9843</c:v>
                </c:pt>
                <c:pt idx="22">
                  <c:v>1.0023</c:v>
                </c:pt>
                <c:pt idx="23">
                  <c:v>1.0121</c:v>
                </c:pt>
                <c:pt idx="24">
                  <c:v>1.0246</c:v>
                </c:pt>
                <c:pt idx="25">
                  <c:v>1.0021</c:v>
                </c:pt>
                <c:pt idx="26">
                  <c:v>1.0419</c:v>
                </c:pt>
                <c:pt idx="27">
                  <c:v>1.0575</c:v>
                </c:pt>
                <c:pt idx="28">
                  <c:v>1.0405</c:v>
                </c:pt>
                <c:pt idx="29">
                  <c:v>1.0554</c:v>
                </c:pt>
                <c:pt idx="30">
                  <c:v>1.071</c:v>
                </c:pt>
                <c:pt idx="31">
                  <c:v>1.0597</c:v>
                </c:pt>
                <c:pt idx="32">
                  <c:v>1.0825</c:v>
                </c:pt>
                <c:pt idx="33">
                  <c:v>1.0726</c:v>
                </c:pt>
                <c:pt idx="34">
                  <c:v>1.101</c:v>
                </c:pt>
                <c:pt idx="35">
                  <c:v>1.1043</c:v>
                </c:pt>
                <c:pt idx="36">
                  <c:v>1.0657</c:v>
                </c:pt>
                <c:pt idx="37">
                  <c:v>1.0734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39011336"/>
        <c:axId val="-2139014200"/>
      </c:lineChart>
      <c:catAx>
        <c:axId val="-2139011336"/>
        <c:scaling>
          <c:orientation val="minMax"/>
        </c:scaling>
        <c:delete val="0"/>
        <c:axPos val="b"/>
        <c:numFmt formatCode="#,##0.00" sourceLinked="0"/>
        <c:majorTickMark val="out"/>
        <c:minorTickMark val="none"/>
        <c:tickLblPos val="low"/>
        <c:crossAx val="-2139014200"/>
        <c:crosses val="autoZero"/>
        <c:auto val="1"/>
        <c:lblAlgn val="ctr"/>
        <c:lblOffset val="100"/>
        <c:noMultiLvlLbl val="0"/>
      </c:catAx>
      <c:valAx>
        <c:axId val="-2139014200"/>
        <c:scaling>
          <c:orientation val="minMax"/>
          <c:min val="0.8"/>
        </c:scaling>
        <c:delete val="0"/>
        <c:axPos val="l"/>
        <c:majorGridlines/>
        <c:numFmt formatCode="0.00" sourceLinked="0"/>
        <c:majorTickMark val="out"/>
        <c:minorTickMark val="none"/>
        <c:tickLblPos val="nextTo"/>
        <c:crossAx val="-213901133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0693720472440945"/>
          <c:y val="0.0538895703040759"/>
          <c:w val="0.0807002405949256"/>
          <c:h val="0.0773846910718137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507928696412948"/>
          <c:y val="0.0373516221235023"/>
          <c:w val="0.933929352580927"/>
          <c:h val="0.805584385654002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'C1. ITLP-IS'!$F$5</c:f>
              <c:strCache>
                <c:ptCount val="1"/>
                <c:pt idx="0">
                  <c:v>PIB (var %)</c:v>
                </c:pt>
              </c:strCache>
            </c:strRef>
          </c:tx>
          <c:invertIfNegative val="0"/>
          <c:cat>
            <c:multiLvlStrRef>
              <c:f>'C1. ITLP-IS'!$C$10:$D$47</c:f>
              <c:multiLvlStrCache>
                <c:ptCount val="38"/>
                <c:lvl>
                  <c:pt idx="0">
                    <c:v>I</c:v>
                  </c:pt>
                  <c:pt idx="1">
                    <c:v>II</c:v>
                  </c:pt>
                  <c:pt idx="2">
                    <c:v>III</c:v>
                  </c:pt>
                  <c:pt idx="3">
                    <c:v>IV</c:v>
                  </c:pt>
                  <c:pt idx="4">
                    <c:v>I</c:v>
                  </c:pt>
                  <c:pt idx="5">
                    <c:v>II</c:v>
                  </c:pt>
                  <c:pt idx="6">
                    <c:v>III</c:v>
                  </c:pt>
                  <c:pt idx="7">
                    <c:v>IV</c:v>
                  </c:pt>
                  <c:pt idx="8">
                    <c:v>I</c:v>
                  </c:pt>
                  <c:pt idx="9">
                    <c:v>II</c:v>
                  </c:pt>
                  <c:pt idx="10">
                    <c:v>III</c:v>
                  </c:pt>
                  <c:pt idx="11">
                    <c:v>IV</c:v>
                  </c:pt>
                  <c:pt idx="12">
                    <c:v>I</c:v>
                  </c:pt>
                  <c:pt idx="13">
                    <c:v>II</c:v>
                  </c:pt>
                  <c:pt idx="14">
                    <c:v>III</c:v>
                  </c:pt>
                  <c:pt idx="15">
                    <c:v>IV</c:v>
                  </c:pt>
                  <c:pt idx="16">
                    <c:v>I</c:v>
                  </c:pt>
                  <c:pt idx="17">
                    <c:v>II</c:v>
                  </c:pt>
                  <c:pt idx="18">
                    <c:v>III</c:v>
                  </c:pt>
                  <c:pt idx="19">
                    <c:v>IV</c:v>
                  </c:pt>
                  <c:pt idx="20">
                    <c:v>I</c:v>
                  </c:pt>
                  <c:pt idx="21">
                    <c:v>II</c:v>
                  </c:pt>
                  <c:pt idx="22">
                    <c:v>III</c:v>
                  </c:pt>
                  <c:pt idx="23">
                    <c:v>IV</c:v>
                  </c:pt>
                  <c:pt idx="24">
                    <c:v>I</c:v>
                  </c:pt>
                  <c:pt idx="25">
                    <c:v>II</c:v>
                  </c:pt>
                  <c:pt idx="26">
                    <c:v>III</c:v>
                  </c:pt>
                  <c:pt idx="27">
                    <c:v>IV</c:v>
                  </c:pt>
                  <c:pt idx="28">
                    <c:v>I</c:v>
                  </c:pt>
                  <c:pt idx="29">
                    <c:v>II</c:v>
                  </c:pt>
                  <c:pt idx="30">
                    <c:v>III</c:v>
                  </c:pt>
                  <c:pt idx="31">
                    <c:v>IV</c:v>
                  </c:pt>
                  <c:pt idx="32">
                    <c:v>I</c:v>
                  </c:pt>
                  <c:pt idx="33">
                    <c:v>II</c:v>
                  </c:pt>
                  <c:pt idx="34">
                    <c:v>III</c:v>
                  </c:pt>
                  <c:pt idx="35">
                    <c:v>IV</c:v>
                  </c:pt>
                  <c:pt idx="36">
                    <c:v>I</c:v>
                  </c:pt>
                  <c:pt idx="37">
                    <c:v>II</c:v>
                  </c:pt>
                </c:lvl>
                <c:lvl>
                  <c:pt idx="0">
                    <c:v>2006</c:v>
                  </c:pt>
                  <c:pt idx="4">
                    <c:v>2007</c:v>
                  </c:pt>
                  <c:pt idx="8">
                    <c:v>2008</c:v>
                  </c:pt>
                  <c:pt idx="12">
                    <c:v>2009</c:v>
                  </c:pt>
                  <c:pt idx="16">
                    <c:v>2010</c:v>
                  </c:pt>
                  <c:pt idx="20">
                    <c:v>2011</c:v>
                  </c:pt>
                  <c:pt idx="24">
                    <c:v>2012</c:v>
                  </c:pt>
                  <c:pt idx="28">
                    <c:v>2013</c:v>
                  </c:pt>
                  <c:pt idx="32">
                    <c:v>2014</c:v>
                  </c:pt>
                  <c:pt idx="36">
                    <c:v>2015</c:v>
                  </c:pt>
                </c:lvl>
              </c:multiLvlStrCache>
            </c:multiLvlStrRef>
          </c:cat>
          <c:val>
            <c:numRef>
              <c:f>'C1. ITLP-IS'!$F$10:$F$47</c:f>
              <c:numCache>
                <c:formatCode>#,#00</c:formatCode>
                <c:ptCount val="38"/>
                <c:pt idx="0">
                  <c:v>5.77472974210156</c:v>
                </c:pt>
                <c:pt idx="1">
                  <c:v>4.875290761791495</c:v>
                </c:pt>
                <c:pt idx="2">
                  <c:v>5.402001304929738</c:v>
                </c:pt>
                <c:pt idx="3">
                  <c:v>4.01374655547202</c:v>
                </c:pt>
                <c:pt idx="4">
                  <c:v>2.91997873060148</c:v>
                </c:pt>
                <c:pt idx="5">
                  <c:v>2.749690209247513</c:v>
                </c:pt>
                <c:pt idx="6">
                  <c:v>3.159964703836393</c:v>
                </c:pt>
                <c:pt idx="7">
                  <c:v>3.743565493303746</c:v>
                </c:pt>
                <c:pt idx="8">
                  <c:v>2.15516532687936</c:v>
                </c:pt>
                <c:pt idx="9">
                  <c:v>3.080813708491648</c:v>
                </c:pt>
                <c:pt idx="10">
                  <c:v>1.58645645965474</c:v>
                </c:pt>
                <c:pt idx="11">
                  <c:v>-1.118336893362992</c:v>
                </c:pt>
                <c:pt idx="12">
                  <c:v>-5.230457886966066</c:v>
                </c:pt>
                <c:pt idx="13">
                  <c:v>-7.93908898331384</c:v>
                </c:pt>
                <c:pt idx="14">
                  <c:v>-4.573785987733981</c:v>
                </c:pt>
                <c:pt idx="15">
                  <c:v>-1.044308119613646</c:v>
                </c:pt>
                <c:pt idx="16">
                  <c:v>3.699337846010176</c:v>
                </c:pt>
                <c:pt idx="17">
                  <c:v>6.741565816767277</c:v>
                </c:pt>
                <c:pt idx="18">
                  <c:v>5.43976332935439</c:v>
                </c:pt>
                <c:pt idx="19">
                  <c:v>4.587698739172308</c:v>
                </c:pt>
                <c:pt idx="20">
                  <c:v>4.451309919392556</c:v>
                </c:pt>
                <c:pt idx="21">
                  <c:v>3.229868292428395</c:v>
                </c:pt>
                <c:pt idx="22">
                  <c:v>4.172780791525277</c:v>
                </c:pt>
                <c:pt idx="23">
                  <c:v>4.322626200284585</c:v>
                </c:pt>
                <c:pt idx="24">
                  <c:v>4.845752380058932</c:v>
                </c:pt>
                <c:pt idx="25">
                  <c:v>4.492856383748989</c:v>
                </c:pt>
                <c:pt idx="26">
                  <c:v>3.222138708343292</c:v>
                </c:pt>
                <c:pt idx="27">
                  <c:v>3.565645466705391</c:v>
                </c:pt>
                <c:pt idx="28">
                  <c:v>1.028364417369864</c:v>
                </c:pt>
                <c:pt idx="29">
                  <c:v>1.800072115503038</c:v>
                </c:pt>
                <c:pt idx="30">
                  <c:v>1.597087793077434</c:v>
                </c:pt>
                <c:pt idx="31">
                  <c:v>1.126968980315701</c:v>
                </c:pt>
                <c:pt idx="32">
                  <c:v>2.016812257986134</c:v>
                </c:pt>
                <c:pt idx="33">
                  <c:v>1.657882908272312</c:v>
                </c:pt>
                <c:pt idx="34">
                  <c:v>2.216526869441893</c:v>
                </c:pt>
                <c:pt idx="35">
                  <c:v>2.648796290277145</c:v>
                </c:pt>
                <c:pt idx="36">
                  <c:v>2.552225456132561</c:v>
                </c:pt>
                <c:pt idx="37">
                  <c:v>2.178906831615701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39052168"/>
        <c:axId val="-2139058056"/>
      </c:barChart>
      <c:lineChart>
        <c:grouping val="standard"/>
        <c:varyColors val="0"/>
        <c:ser>
          <c:idx val="2"/>
          <c:order val="1"/>
          <c:tx>
            <c:strRef>
              <c:f>'C1. ITLP-IS'!$G$5</c:f>
              <c:strCache>
                <c:ptCount val="1"/>
                <c:pt idx="0">
                  <c:v>Elasticidad ITLP/PIB</c:v>
                </c:pt>
              </c:strCache>
            </c:strRef>
          </c:tx>
          <c:marker>
            <c:symbol val="none"/>
          </c:marker>
          <c:cat>
            <c:multiLvlStrRef>
              <c:f>'C1. ITLP-IS'!$C$10:$D$47</c:f>
              <c:multiLvlStrCache>
                <c:ptCount val="38"/>
                <c:lvl>
                  <c:pt idx="0">
                    <c:v>I</c:v>
                  </c:pt>
                  <c:pt idx="1">
                    <c:v>II</c:v>
                  </c:pt>
                  <c:pt idx="2">
                    <c:v>III</c:v>
                  </c:pt>
                  <c:pt idx="3">
                    <c:v>IV</c:v>
                  </c:pt>
                  <c:pt idx="4">
                    <c:v>I</c:v>
                  </c:pt>
                  <c:pt idx="5">
                    <c:v>II</c:v>
                  </c:pt>
                  <c:pt idx="6">
                    <c:v>III</c:v>
                  </c:pt>
                  <c:pt idx="7">
                    <c:v>IV</c:v>
                  </c:pt>
                  <c:pt idx="8">
                    <c:v>I</c:v>
                  </c:pt>
                  <c:pt idx="9">
                    <c:v>II</c:v>
                  </c:pt>
                  <c:pt idx="10">
                    <c:v>III</c:v>
                  </c:pt>
                  <c:pt idx="11">
                    <c:v>IV</c:v>
                  </c:pt>
                  <c:pt idx="12">
                    <c:v>I</c:v>
                  </c:pt>
                  <c:pt idx="13">
                    <c:v>II</c:v>
                  </c:pt>
                  <c:pt idx="14">
                    <c:v>III</c:v>
                  </c:pt>
                  <c:pt idx="15">
                    <c:v>IV</c:v>
                  </c:pt>
                  <c:pt idx="16">
                    <c:v>I</c:v>
                  </c:pt>
                  <c:pt idx="17">
                    <c:v>II</c:v>
                  </c:pt>
                  <c:pt idx="18">
                    <c:v>III</c:v>
                  </c:pt>
                  <c:pt idx="19">
                    <c:v>IV</c:v>
                  </c:pt>
                  <c:pt idx="20">
                    <c:v>I</c:v>
                  </c:pt>
                  <c:pt idx="21">
                    <c:v>II</c:v>
                  </c:pt>
                  <c:pt idx="22">
                    <c:v>III</c:v>
                  </c:pt>
                  <c:pt idx="23">
                    <c:v>IV</c:v>
                  </c:pt>
                  <c:pt idx="24">
                    <c:v>I</c:v>
                  </c:pt>
                  <c:pt idx="25">
                    <c:v>II</c:v>
                  </c:pt>
                  <c:pt idx="26">
                    <c:v>III</c:v>
                  </c:pt>
                  <c:pt idx="27">
                    <c:v>IV</c:v>
                  </c:pt>
                  <c:pt idx="28">
                    <c:v>I</c:v>
                  </c:pt>
                  <c:pt idx="29">
                    <c:v>II</c:v>
                  </c:pt>
                  <c:pt idx="30">
                    <c:v>III</c:v>
                  </c:pt>
                  <c:pt idx="31">
                    <c:v>IV</c:v>
                  </c:pt>
                  <c:pt idx="32">
                    <c:v>I</c:v>
                  </c:pt>
                  <c:pt idx="33">
                    <c:v>II</c:v>
                  </c:pt>
                  <c:pt idx="34">
                    <c:v>III</c:v>
                  </c:pt>
                  <c:pt idx="35">
                    <c:v>IV</c:v>
                  </c:pt>
                  <c:pt idx="36">
                    <c:v>I</c:v>
                  </c:pt>
                  <c:pt idx="37">
                    <c:v>II</c:v>
                  </c:pt>
                </c:lvl>
                <c:lvl>
                  <c:pt idx="0">
                    <c:v>2006</c:v>
                  </c:pt>
                  <c:pt idx="4">
                    <c:v>2007</c:v>
                  </c:pt>
                  <c:pt idx="8">
                    <c:v>2008</c:v>
                  </c:pt>
                  <c:pt idx="12">
                    <c:v>2009</c:v>
                  </c:pt>
                  <c:pt idx="16">
                    <c:v>2010</c:v>
                  </c:pt>
                  <c:pt idx="20">
                    <c:v>2011</c:v>
                  </c:pt>
                  <c:pt idx="24">
                    <c:v>2012</c:v>
                  </c:pt>
                  <c:pt idx="28">
                    <c:v>2013</c:v>
                  </c:pt>
                  <c:pt idx="32">
                    <c:v>2014</c:v>
                  </c:pt>
                  <c:pt idx="36">
                    <c:v>2015</c:v>
                  </c:pt>
                </c:lvl>
              </c:multiLvlStrCache>
            </c:multiLvlStrRef>
          </c:cat>
          <c:val>
            <c:numRef>
              <c:f>'C1. ITLP-IS'!$G$10:$G$47</c:f>
              <c:numCache>
                <c:formatCode>General</c:formatCode>
                <c:ptCount val="38"/>
                <c:pt idx="0">
                  <c:v>-0.226148994502755</c:v>
                </c:pt>
                <c:pt idx="1">
                  <c:v>-2.162683322183542</c:v>
                </c:pt>
                <c:pt idx="2">
                  <c:v>-1.10226683011533</c:v>
                </c:pt>
                <c:pt idx="3">
                  <c:v>0.497023459675666</c:v>
                </c:pt>
                <c:pt idx="4">
                  <c:v>0.821118169771347</c:v>
                </c:pt>
                <c:pt idx="5">
                  <c:v>0.593776600256981</c:v>
                </c:pt>
                <c:pt idx="6">
                  <c:v>0.262773205262153</c:v>
                </c:pt>
                <c:pt idx="7">
                  <c:v>-0.939241160158643</c:v>
                </c:pt>
                <c:pt idx="8">
                  <c:v>-2.613660019355985</c:v>
                </c:pt>
                <c:pt idx="9">
                  <c:v>-0.235982098998583</c:v>
                </c:pt>
                <c:pt idx="10">
                  <c:v>3.359675102264652</c:v>
                </c:pt>
                <c:pt idx="11">
                  <c:v>-11.41044518368225</c:v>
                </c:pt>
                <c:pt idx="12">
                  <c:v>-2.358520532750713</c:v>
                </c:pt>
                <c:pt idx="13">
                  <c:v>-2.246611685568836</c:v>
                </c:pt>
                <c:pt idx="14">
                  <c:v>-2.300570064870878</c:v>
                </c:pt>
                <c:pt idx="15">
                  <c:v>-3.990297096046</c:v>
                </c:pt>
                <c:pt idx="16">
                  <c:v>1.132195206809132</c:v>
                </c:pt>
                <c:pt idx="17">
                  <c:v>-0.178428418756508</c:v>
                </c:pt>
                <c:pt idx="18">
                  <c:v>-0.70259838916495</c:v>
                </c:pt>
                <c:pt idx="19">
                  <c:v>0.624088165853859</c:v>
                </c:pt>
                <c:pt idx="20">
                  <c:v>-0.262843976534365</c:v>
                </c:pt>
                <c:pt idx="21">
                  <c:v>-0.0408373774740484</c:v>
                </c:pt>
                <c:pt idx="22">
                  <c:v>0.57286456357037</c:v>
                </c:pt>
                <c:pt idx="23">
                  <c:v>-0.426289987848017</c:v>
                </c:pt>
                <c:pt idx="24">
                  <c:v>0.757978019780265</c:v>
                </c:pt>
                <c:pt idx="25">
                  <c:v>0.40250379625391</c:v>
                </c:pt>
                <c:pt idx="26">
                  <c:v>1.22617716304357</c:v>
                </c:pt>
                <c:pt idx="27">
                  <c:v>1.258039476037215</c:v>
                </c:pt>
                <c:pt idx="28">
                  <c:v>1.50902255685582</c:v>
                </c:pt>
                <c:pt idx="29">
                  <c:v>2.954787427811431</c:v>
                </c:pt>
                <c:pt idx="30">
                  <c:v>1.74879201121341</c:v>
                </c:pt>
                <c:pt idx="31">
                  <c:v>0.184599424378852</c:v>
                </c:pt>
                <c:pt idx="32">
                  <c:v>2.001436121497223</c:v>
                </c:pt>
                <c:pt idx="33">
                  <c:v>0.983009019778176</c:v>
                </c:pt>
                <c:pt idx="34">
                  <c:v>1.263743059827909</c:v>
                </c:pt>
                <c:pt idx="35">
                  <c:v>1.588924877921166</c:v>
                </c:pt>
                <c:pt idx="36">
                  <c:v>-0.608082269836207</c:v>
                </c:pt>
                <c:pt idx="37">
                  <c:v>0.034230522933003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39052168"/>
        <c:axId val="-2139058056"/>
      </c:lineChart>
      <c:catAx>
        <c:axId val="-2139052168"/>
        <c:scaling>
          <c:orientation val="minMax"/>
        </c:scaling>
        <c:delete val="0"/>
        <c:axPos val="b"/>
        <c:numFmt formatCode="#,##0.00" sourceLinked="0"/>
        <c:majorTickMark val="out"/>
        <c:minorTickMark val="none"/>
        <c:tickLblPos val="low"/>
        <c:crossAx val="-2139058056"/>
        <c:crosses val="autoZero"/>
        <c:auto val="1"/>
        <c:lblAlgn val="ctr"/>
        <c:lblOffset val="100"/>
        <c:noMultiLvlLbl val="0"/>
      </c:catAx>
      <c:valAx>
        <c:axId val="-2139058056"/>
        <c:scaling>
          <c:orientation val="minMax"/>
        </c:scaling>
        <c:delete val="0"/>
        <c:axPos val="l"/>
        <c:majorGridlines/>
        <c:numFmt formatCode="0.0" sourceLinked="0"/>
        <c:majorTickMark val="out"/>
        <c:minorTickMark val="none"/>
        <c:tickLblPos val="nextTo"/>
        <c:crossAx val="-213905216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044995406824147"/>
          <c:y val="0.781044982900617"/>
          <c:w val="0.285009186351706"/>
          <c:h val="0.0608353929414383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8A21A-F679-4A96-8ADD-A22A8C0CBB46}" type="datetimeFigureOut">
              <a:rPr lang="es-MX" smtClean="0"/>
              <a:t>3/10/16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40EFE-6923-4B1C-A4A7-7FDF8938EE3E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0582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8A21A-F679-4A96-8ADD-A22A8C0CBB46}" type="datetimeFigureOut">
              <a:rPr lang="es-MX" smtClean="0"/>
              <a:t>3/10/16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40EFE-6923-4B1C-A4A7-7FDF8938EE3E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0788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8A21A-F679-4A96-8ADD-A22A8C0CBB46}" type="datetimeFigureOut">
              <a:rPr lang="es-MX" smtClean="0"/>
              <a:t>3/10/16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40EFE-6923-4B1C-A4A7-7FDF8938EE3E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14205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8A21A-F679-4A96-8ADD-A22A8C0CBB46}" type="datetimeFigureOut">
              <a:rPr lang="es-MX" smtClean="0"/>
              <a:t>3/10/16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40EFE-6923-4B1C-A4A7-7FDF8938EE3E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0963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8A21A-F679-4A96-8ADD-A22A8C0CBB46}" type="datetimeFigureOut">
              <a:rPr lang="es-MX" smtClean="0"/>
              <a:t>3/10/16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40EFE-6923-4B1C-A4A7-7FDF8938EE3E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30786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8A21A-F679-4A96-8ADD-A22A8C0CBB46}" type="datetimeFigureOut">
              <a:rPr lang="es-MX" smtClean="0"/>
              <a:t>3/10/16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40EFE-6923-4B1C-A4A7-7FDF8938EE3E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4799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8A21A-F679-4A96-8ADD-A22A8C0CBB46}" type="datetimeFigureOut">
              <a:rPr lang="es-MX" smtClean="0"/>
              <a:t>3/10/16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40EFE-6923-4B1C-A4A7-7FDF8938EE3E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3191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8A21A-F679-4A96-8ADD-A22A8C0CBB46}" type="datetimeFigureOut">
              <a:rPr lang="es-MX" smtClean="0"/>
              <a:t>3/10/16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40EFE-6923-4B1C-A4A7-7FDF8938EE3E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86058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8A21A-F679-4A96-8ADD-A22A8C0CBB46}" type="datetimeFigureOut">
              <a:rPr lang="es-MX" smtClean="0"/>
              <a:t>3/10/16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40EFE-6923-4B1C-A4A7-7FDF8938EE3E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69903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8A21A-F679-4A96-8ADD-A22A8C0CBB46}" type="datetimeFigureOut">
              <a:rPr lang="es-MX" smtClean="0"/>
              <a:t>3/10/16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40EFE-6923-4B1C-A4A7-7FDF8938EE3E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24236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8A21A-F679-4A96-8ADD-A22A8C0CBB46}" type="datetimeFigureOut">
              <a:rPr lang="es-MX" smtClean="0"/>
              <a:t>3/10/16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40EFE-6923-4B1C-A4A7-7FDF8938EE3E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1624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28A21A-F679-4A96-8ADD-A22A8C0CBB46}" type="datetimeFigureOut">
              <a:rPr lang="es-MX" smtClean="0"/>
              <a:t>3/10/16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EFE-6923-4B1C-A4A7-7FDF8938EE3E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99877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o_de_Microsoft_Word1.docx"/><Relationship Id="rId4" Type="http://schemas.openxmlformats.org/officeDocument/2006/relationships/image" Target="../media/image2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o_de_Microsoft_Word2.docx"/><Relationship Id="rId4" Type="http://schemas.openxmlformats.org/officeDocument/2006/relationships/image" Target="../media/image3.png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3.xml"/><Relationship Id="rId3" Type="http://schemas.openxmlformats.org/officeDocument/2006/relationships/chart" Target="../charts/char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o_de_Microsoft_Word3.docx"/><Relationship Id="rId4" Type="http://schemas.openxmlformats.org/officeDocument/2006/relationships/image" Target="../media/image4.png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51520" y="1196752"/>
            <a:ext cx="8424936" cy="1470025"/>
          </a:xfrm>
        </p:spPr>
        <p:txBody>
          <a:bodyPr>
            <a:normAutofit fontScale="90000"/>
          </a:bodyPr>
          <a:lstStyle/>
          <a:p>
            <a:r>
              <a:rPr lang="es-MX" dirty="0"/>
              <a:t/>
            </a:r>
            <a:br>
              <a:rPr lang="es-MX" dirty="0"/>
            </a:br>
            <a:r>
              <a:rPr lang="es-MX" dirty="0" smtClean="0"/>
              <a:t>Comentario al documento:</a:t>
            </a:r>
            <a:br>
              <a:rPr lang="es-MX" dirty="0" smtClean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> </a:t>
            </a:r>
            <a:r>
              <a:rPr lang="es-MX" b="1" dirty="0" smtClean="0"/>
              <a:t>“Impacto </a:t>
            </a:r>
            <a:r>
              <a:rPr lang="es-MX" b="1" dirty="0"/>
              <a:t>del Salario Mínimo sobre el Salario Base de Cotización al </a:t>
            </a:r>
            <a:r>
              <a:rPr lang="es-MX" b="1" dirty="0" smtClean="0"/>
              <a:t>IMSS”, </a:t>
            </a:r>
            <a:br>
              <a:rPr lang="es-MX" b="1" dirty="0" smtClean="0"/>
            </a:br>
            <a:r>
              <a:rPr lang="es-MX" dirty="0" smtClean="0"/>
              <a:t>del Banco de México</a:t>
            </a:r>
            <a:r>
              <a:rPr lang="es-MX" b="1" dirty="0"/>
              <a:t/>
            </a:r>
            <a:br>
              <a:rPr lang="es-MX" b="1" dirty="0"/>
            </a:br>
            <a:endParaRPr lang="es-MX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11560" y="4437112"/>
            <a:ext cx="7632848" cy="2420888"/>
          </a:xfrm>
        </p:spPr>
        <p:txBody>
          <a:bodyPr>
            <a:normAutofit/>
          </a:bodyPr>
          <a:lstStyle/>
          <a:p>
            <a:r>
              <a:rPr lang="es-MX" dirty="0" smtClean="0">
                <a:solidFill>
                  <a:schemeClr val="tx1"/>
                </a:solidFill>
              </a:rPr>
              <a:t>John Scott, CIDE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225388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2087570"/>
              </p:ext>
            </p:extLst>
          </p:nvPr>
        </p:nvGraphicFramePr>
        <p:xfrm>
          <a:off x="11021" y="384464"/>
          <a:ext cx="9149310" cy="60682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Documento" r:id="rId3" imgW="5732014" imgH="3802464" progId="Word.Document.12">
                  <p:embed/>
                </p:oleObj>
              </mc:Choice>
              <mc:Fallback>
                <p:oleObj name="Documento" r:id="rId3" imgW="5732014" imgH="3802464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021" y="384464"/>
                        <a:ext cx="9149310" cy="60682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37549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graphicFrame>
        <p:nvGraphicFramePr>
          <p:cNvPr id="4" name="Obje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5253514"/>
              </p:ext>
            </p:extLst>
          </p:nvPr>
        </p:nvGraphicFramePr>
        <p:xfrm>
          <a:off x="1475656" y="116632"/>
          <a:ext cx="5760640" cy="7688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Documento" r:id="rId3" imgW="5499100" imgH="7340600" progId="Word.Document.12">
                  <p:embed/>
                </p:oleObj>
              </mc:Choice>
              <mc:Fallback>
                <p:oleObj name="Documento" r:id="rId3" imgW="5499100" imgH="73406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75656" y="116632"/>
                        <a:ext cx="5760640" cy="76888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654510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0903097"/>
              </p:ext>
            </p:extLst>
          </p:nvPr>
        </p:nvGraphicFramePr>
        <p:xfrm>
          <a:off x="0" y="476672"/>
          <a:ext cx="9144000" cy="2752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2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7507366"/>
              </p:ext>
            </p:extLst>
          </p:nvPr>
        </p:nvGraphicFramePr>
        <p:xfrm>
          <a:off x="0" y="3356991"/>
          <a:ext cx="9144000" cy="34989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Rectángulo 1"/>
          <p:cNvSpPr/>
          <p:nvPr/>
        </p:nvSpPr>
        <p:spPr>
          <a:xfrm>
            <a:off x="467544" y="116632"/>
            <a:ext cx="78843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/>
            <a:r>
              <a:rPr lang="es-ES" dirty="0"/>
              <a:t>Baja elasticidad </a:t>
            </a:r>
            <a:r>
              <a:rPr lang="es-ES" dirty="0" smtClean="0"/>
              <a:t>pobreza laboral/</a:t>
            </a:r>
            <a:r>
              <a:rPr lang="es-ES" dirty="0"/>
              <a:t>crecimiento (</a:t>
            </a:r>
            <a:r>
              <a:rPr lang="es-ES" i="1" dirty="0"/>
              <a:t>positiva </a:t>
            </a:r>
            <a:r>
              <a:rPr lang="es-ES" dirty="0"/>
              <a:t>en 2010-2014!)</a:t>
            </a:r>
          </a:p>
        </p:txBody>
      </p:sp>
    </p:spTree>
    <p:extLst>
      <p:ext uri="{BB962C8B-B14F-4D97-AF65-F5344CB8AC3E}">
        <p14:creationId xmlns:p14="http://schemas.microsoft.com/office/powerpoint/2010/main" val="30243894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graphicFrame>
        <p:nvGraphicFramePr>
          <p:cNvPr id="5" name="Obje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7659844"/>
              </p:ext>
            </p:extLst>
          </p:nvPr>
        </p:nvGraphicFramePr>
        <p:xfrm>
          <a:off x="-252536" y="404664"/>
          <a:ext cx="9637288" cy="61206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Documento" r:id="rId3" imgW="5499100" imgH="3492500" progId="Word.Document.12">
                  <p:embed/>
                </p:oleObj>
              </mc:Choice>
              <mc:Fallback>
                <p:oleObj name="Documento" r:id="rId3" imgW="5499100" imgH="34925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-252536" y="404664"/>
                        <a:ext cx="9637288" cy="61206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81715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/>
              <a:t>Contribución al </a:t>
            </a:r>
            <a:r>
              <a:rPr lang="es-ES" b="1" dirty="0" smtClean="0"/>
              <a:t>conocimiento, </a:t>
            </a:r>
            <a:br>
              <a:rPr lang="es-ES" b="1" dirty="0" smtClean="0"/>
            </a:br>
            <a:r>
              <a:rPr lang="es-ES" b="1" dirty="0" smtClean="0"/>
              <a:t>y a la pol</a:t>
            </a:r>
            <a:r>
              <a:rPr lang="es-ES" b="1" dirty="0" smtClean="0"/>
              <a:t>ítica de SM</a:t>
            </a:r>
            <a:r>
              <a:rPr lang="is-IS" b="1" dirty="0" smtClean="0"/>
              <a:t>…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5536" y="1916832"/>
            <a:ext cx="8748464" cy="4941168"/>
          </a:xfrm>
        </p:spPr>
        <p:txBody>
          <a:bodyPr>
            <a:normAutofit fontScale="92500" lnSpcReduction="10000"/>
          </a:bodyPr>
          <a:lstStyle/>
          <a:p>
            <a:r>
              <a:rPr lang="es-ES" b="1" dirty="0"/>
              <a:t>Estimación “efecto faro</a:t>
            </a:r>
            <a:r>
              <a:rPr lang="es-ES" b="1" dirty="0" smtClean="0"/>
              <a:t>” </a:t>
            </a:r>
          </a:p>
          <a:p>
            <a:r>
              <a:rPr lang="es-ES" b="1" dirty="0" smtClean="0"/>
              <a:t>Aportaci</a:t>
            </a:r>
            <a:r>
              <a:rPr lang="es-ES" b="1" dirty="0" smtClean="0"/>
              <a:t>ón</a:t>
            </a:r>
            <a:r>
              <a:rPr lang="es-ES" b="1" dirty="0" smtClean="0"/>
              <a:t> al conocimiento existente?</a:t>
            </a:r>
            <a:r>
              <a:rPr lang="is-IS" b="1" dirty="0" smtClean="0"/>
              <a:t>…</a:t>
            </a:r>
            <a:endParaRPr lang="es-ES" b="1" dirty="0" smtClean="0"/>
          </a:p>
          <a:p>
            <a:pPr lvl="1"/>
            <a:r>
              <a:rPr lang="es-ES" dirty="0" smtClean="0"/>
              <a:t>Excluye sector informal, la poblaci</a:t>
            </a:r>
            <a:r>
              <a:rPr lang="es-ES" dirty="0" smtClean="0"/>
              <a:t>ón más relevante para la motivación de la política como política de protección de ingresos</a:t>
            </a:r>
            <a:endParaRPr lang="es-ES" dirty="0"/>
          </a:p>
          <a:p>
            <a:pPr lvl="1"/>
            <a:r>
              <a:rPr lang="es-ES" dirty="0"/>
              <a:t>IMSS, 2010-</a:t>
            </a:r>
            <a:r>
              <a:rPr lang="es-ES" dirty="0" smtClean="0"/>
              <a:t>2015; no se consideran las limitaciones de la base (sub-declaraci</a:t>
            </a:r>
            <a:r>
              <a:rPr lang="es-ES" dirty="0" smtClean="0"/>
              <a:t>ón generalizada, no corresponde a los ingresos que reportan los trabajadores en la ENEO/ENIGH, mucho menos SCN</a:t>
            </a:r>
            <a:r>
              <a:rPr lang="is-IS" dirty="0" smtClean="0"/>
              <a:t>…</a:t>
            </a:r>
            <a:r>
              <a:rPr lang="es-ES" dirty="0" smtClean="0"/>
              <a:t>)</a:t>
            </a:r>
            <a:endParaRPr lang="es-ES" dirty="0"/>
          </a:p>
          <a:p>
            <a:pPr lvl="1"/>
            <a:r>
              <a:rPr lang="es-ES" dirty="0" smtClean="0"/>
              <a:t>Periodo con SM </a:t>
            </a:r>
            <a:r>
              <a:rPr lang="es-ES" dirty="0"/>
              <a:t>real </a:t>
            </a:r>
            <a:r>
              <a:rPr lang="es-ES" dirty="0" smtClean="0"/>
              <a:t>constante, non-</a:t>
            </a:r>
            <a:r>
              <a:rPr lang="es-ES" dirty="0" err="1" smtClean="0"/>
              <a:t>binding</a:t>
            </a:r>
            <a:endParaRPr lang="es-ES" dirty="0" smtClean="0"/>
          </a:p>
          <a:p>
            <a:pPr lvl="1"/>
            <a:r>
              <a:rPr lang="es-ES" dirty="0" smtClean="0"/>
              <a:t>No se discuten implicaciones m</a:t>
            </a:r>
            <a:r>
              <a:rPr lang="es-ES" dirty="0" smtClean="0"/>
              <a:t>ás relevantes </a:t>
            </a:r>
            <a:r>
              <a:rPr lang="es-ES" dirty="0" smtClean="0"/>
              <a:t>para pol</a:t>
            </a:r>
            <a:r>
              <a:rPr lang="es-ES" dirty="0" smtClean="0"/>
              <a:t>ítica SM: distribución vs. inflación (conflicto de interés)</a:t>
            </a:r>
            <a:endParaRPr lang="es-ES" dirty="0" smtClean="0"/>
          </a:p>
          <a:p>
            <a:pPr marL="0" indent="0">
              <a:buNone/>
            </a:pP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04357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/>
              <a:t>Contribución al </a:t>
            </a:r>
            <a:r>
              <a:rPr lang="es-ES" b="1" dirty="0" smtClean="0"/>
              <a:t>conocimiento, </a:t>
            </a:r>
            <a:br>
              <a:rPr lang="es-ES" b="1" dirty="0" smtClean="0"/>
            </a:br>
            <a:r>
              <a:rPr lang="es-ES" b="1" dirty="0" smtClean="0"/>
              <a:t>y a la pol</a:t>
            </a:r>
            <a:r>
              <a:rPr lang="es-ES" b="1" dirty="0" smtClean="0"/>
              <a:t>ítica de SM</a:t>
            </a:r>
            <a:r>
              <a:rPr lang="is-IS" b="1" dirty="0" smtClean="0"/>
              <a:t>…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5536" y="1916832"/>
            <a:ext cx="8748464" cy="4941168"/>
          </a:xfrm>
        </p:spPr>
        <p:txBody>
          <a:bodyPr>
            <a:normAutofit/>
          </a:bodyPr>
          <a:lstStyle/>
          <a:p>
            <a:r>
              <a:rPr lang="es-ES" dirty="0" smtClean="0"/>
              <a:t>Kaplan y Arce (</a:t>
            </a:r>
            <a:r>
              <a:rPr lang="es-ES" dirty="0"/>
              <a:t>2006</a:t>
            </a:r>
            <a:r>
              <a:rPr lang="es-ES" dirty="0" smtClean="0"/>
              <a:t>)</a:t>
            </a:r>
            <a:r>
              <a:rPr lang="is-IS" dirty="0" smtClean="0"/>
              <a:t>…</a:t>
            </a:r>
            <a:endParaRPr lang="es-ES" dirty="0" smtClean="0"/>
          </a:p>
          <a:p>
            <a:pPr lvl="1"/>
            <a:r>
              <a:rPr lang="es-ES" dirty="0" smtClean="0"/>
              <a:t>Formal e informal</a:t>
            </a:r>
          </a:p>
          <a:p>
            <a:pPr lvl="1"/>
            <a:r>
              <a:rPr lang="es-ES" dirty="0" smtClean="0"/>
              <a:t>IMSS, ENEU, 1985-2001</a:t>
            </a:r>
          </a:p>
          <a:p>
            <a:pPr lvl="1"/>
            <a:r>
              <a:rPr lang="es-ES" dirty="0" smtClean="0"/>
              <a:t>Variaci</a:t>
            </a:r>
            <a:r>
              <a:rPr lang="es-ES" dirty="0" smtClean="0"/>
              <a:t>ón SM/inflación</a:t>
            </a:r>
            <a:endParaRPr lang="es-ES" dirty="0" smtClean="0"/>
          </a:p>
          <a:p>
            <a:pPr marL="0" indent="0">
              <a:buNone/>
            </a:pP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68880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dirty="0" smtClean="0"/>
              <a:t>Aportaci</a:t>
            </a:r>
            <a:r>
              <a:rPr lang="es-MX" b="1" dirty="0" smtClean="0"/>
              <a:t>ón a informar </a:t>
            </a:r>
            <a:r>
              <a:rPr lang="es-MX" b="1" dirty="0" smtClean="0"/>
              <a:t>pol</a:t>
            </a:r>
            <a:r>
              <a:rPr lang="es-MX" b="1" dirty="0" smtClean="0"/>
              <a:t>ítica de SM</a:t>
            </a:r>
            <a:endParaRPr lang="es-MX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5069160"/>
          </a:xfrm>
        </p:spPr>
        <p:txBody>
          <a:bodyPr>
            <a:normAutofit lnSpcReduction="10000"/>
          </a:bodyPr>
          <a:lstStyle/>
          <a:p>
            <a:r>
              <a:rPr lang="is-IS" dirty="0" smtClean="0"/>
              <a:t>Comentario al proyecto en conjunto:</a:t>
            </a:r>
          </a:p>
          <a:p>
            <a:pPr lvl="1"/>
            <a:r>
              <a:rPr lang="is-IS" dirty="0" smtClean="0"/>
              <a:t>Seguramente mis comentarios reflejan mi ignorancia del cuadro completo, pero hace falta incluir este contexto amplio en los trabajs o </a:t>
            </a:r>
            <a:r>
              <a:rPr lang="is-IS" dirty="0" smtClean="0"/>
              <a:t>al inicio del taller...</a:t>
            </a:r>
          </a:p>
          <a:p>
            <a:pPr lvl="1"/>
            <a:r>
              <a:rPr lang="is-IS" dirty="0" smtClean="0"/>
              <a:t>Para propósitos de informar política de SM no se pueden evaluar trabajos en forma aislada, vínculos entre trabajos: faro, inflación, pobreza, productividad...</a:t>
            </a:r>
          </a:p>
          <a:p>
            <a:pPr lvl="1"/>
            <a:r>
              <a:rPr lang="is-IS" dirty="0" smtClean="0"/>
              <a:t>Autores institucionales, operadores de políticas, vs. </a:t>
            </a:r>
            <a:r>
              <a:rPr lang="es-ES" dirty="0"/>
              <a:t>e</a:t>
            </a:r>
            <a:r>
              <a:rPr lang="is-IS" dirty="0" smtClean="0"/>
              <a:t>xpertos externos: conflictos de interés...</a:t>
            </a:r>
            <a:endParaRPr lang="is-IS" dirty="0" smtClean="0"/>
          </a:p>
        </p:txBody>
      </p:sp>
    </p:spTree>
    <p:extLst>
      <p:ext uri="{BB962C8B-B14F-4D97-AF65-F5344CB8AC3E}">
        <p14:creationId xmlns:p14="http://schemas.microsoft.com/office/powerpoint/2010/main" val="11739065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dirty="0" smtClean="0"/>
              <a:t>Aportaci</a:t>
            </a:r>
            <a:r>
              <a:rPr lang="es-MX" b="1" dirty="0" smtClean="0"/>
              <a:t>ón a informar </a:t>
            </a:r>
            <a:r>
              <a:rPr lang="es-MX" b="1" dirty="0" smtClean="0"/>
              <a:t>pol</a:t>
            </a:r>
            <a:r>
              <a:rPr lang="es-MX" b="1" dirty="0" smtClean="0"/>
              <a:t>ítica de SM</a:t>
            </a:r>
            <a:endParaRPr lang="es-MX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5069160"/>
          </a:xfrm>
        </p:spPr>
        <p:txBody>
          <a:bodyPr>
            <a:normAutofit lnSpcReduction="10000"/>
          </a:bodyPr>
          <a:lstStyle/>
          <a:p>
            <a:r>
              <a:rPr lang="is-IS" dirty="0" smtClean="0"/>
              <a:t>Si </a:t>
            </a:r>
            <a:r>
              <a:rPr lang="is-IS" dirty="0"/>
              <a:t>es un documento para </a:t>
            </a:r>
            <a:r>
              <a:rPr lang="is-IS" dirty="0" smtClean="0"/>
              <a:t>contribuir evidencia para una refundaci</a:t>
            </a:r>
            <a:r>
              <a:rPr lang="is-IS" dirty="0" smtClean="0"/>
              <a:t>ón de </a:t>
            </a:r>
            <a:r>
              <a:rPr lang="is-IS" dirty="0" smtClean="0"/>
              <a:t>la política de SM, </a:t>
            </a:r>
            <a:r>
              <a:rPr lang="is-IS" dirty="0"/>
              <a:t>hace falta </a:t>
            </a:r>
            <a:r>
              <a:rPr lang="is-IS" dirty="0" smtClean="0"/>
              <a:t>motivación </a:t>
            </a:r>
            <a:r>
              <a:rPr lang="es-MX" dirty="0" smtClean="0"/>
              <a:t>clara y completa: ¿cual es la aportación a la política de SM? </a:t>
            </a:r>
            <a:r>
              <a:rPr lang="is-IS" dirty="0" smtClean="0"/>
              <a:t>¿porque es de interés efecto faro? </a:t>
            </a:r>
            <a:endParaRPr lang="es-MX" dirty="0" smtClean="0"/>
          </a:p>
          <a:p>
            <a:r>
              <a:rPr lang="es-MX" dirty="0" smtClean="0"/>
              <a:t>Comparar costos y beneficios</a:t>
            </a:r>
          </a:p>
          <a:p>
            <a:r>
              <a:rPr lang="es-MX" dirty="0" smtClean="0"/>
              <a:t>Enforque exclusivo en posibles efectos en</a:t>
            </a:r>
            <a:r>
              <a:rPr lang="is-IS" dirty="0" smtClean="0"/>
              <a:t> inflaci</a:t>
            </a:r>
            <a:r>
              <a:rPr lang="is-IS" dirty="0" smtClean="0"/>
              <a:t>ón </a:t>
            </a:r>
            <a:r>
              <a:rPr lang="is-IS" b="1" dirty="0" smtClean="0"/>
              <a:t>reafirma concepción de SM como instrumento de control inflacionario</a:t>
            </a:r>
            <a:r>
              <a:rPr lang="is-IS" dirty="0"/>
              <a:t> </a:t>
            </a:r>
            <a:r>
              <a:rPr lang="is-IS" dirty="0" smtClean="0"/>
              <a:t>que es precísamente lo que motiva la discusión actual</a:t>
            </a:r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41200847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dirty="0" smtClean="0"/>
              <a:t>Aportaci</a:t>
            </a:r>
            <a:r>
              <a:rPr lang="es-MX" b="1" dirty="0" smtClean="0"/>
              <a:t>ón a informar </a:t>
            </a:r>
            <a:r>
              <a:rPr lang="es-MX" b="1" dirty="0" smtClean="0"/>
              <a:t>pol</a:t>
            </a:r>
            <a:r>
              <a:rPr lang="es-MX" b="1" dirty="0" smtClean="0"/>
              <a:t>ítica de SM</a:t>
            </a:r>
            <a:endParaRPr lang="es-MX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5069160"/>
          </a:xfrm>
        </p:spPr>
        <p:txBody>
          <a:bodyPr>
            <a:normAutofit fontScale="92500" lnSpcReduction="10000"/>
          </a:bodyPr>
          <a:lstStyle/>
          <a:p>
            <a:r>
              <a:rPr lang="es-MX" dirty="0" smtClean="0"/>
              <a:t>El inter</a:t>
            </a:r>
            <a:r>
              <a:rPr lang="es-MX" dirty="0" smtClean="0"/>
              <a:t>és más relevante </a:t>
            </a:r>
            <a:r>
              <a:rPr lang="es-MX" dirty="0" smtClean="0"/>
              <a:t>del </a:t>
            </a:r>
            <a:r>
              <a:rPr lang="es-MX" dirty="0"/>
              <a:t>“efecto faro” </a:t>
            </a:r>
            <a:r>
              <a:rPr lang="es-MX" dirty="0" smtClean="0"/>
              <a:t>para una nueva pol</a:t>
            </a:r>
            <a:r>
              <a:rPr lang="es-MX" dirty="0" smtClean="0"/>
              <a:t>ítica de SM </a:t>
            </a:r>
            <a:r>
              <a:rPr lang="es-MX" dirty="0" smtClean="0"/>
              <a:t>es el </a:t>
            </a:r>
            <a:r>
              <a:rPr lang="es-MX" b="1" dirty="0" smtClean="0"/>
              <a:t>impacto </a:t>
            </a:r>
            <a:r>
              <a:rPr lang="es-MX" b="1" dirty="0" smtClean="0"/>
              <a:t>en la</a:t>
            </a:r>
            <a:r>
              <a:rPr lang="es-MX" dirty="0" smtClean="0"/>
              <a:t> </a:t>
            </a:r>
            <a:r>
              <a:rPr lang="es-MX" b="1" dirty="0" smtClean="0"/>
              <a:t>distribución del ingreso</a:t>
            </a:r>
            <a:r>
              <a:rPr lang="es-MX" dirty="0" smtClean="0"/>
              <a:t>: ¿mejora ingresos trabajadores informales y formales en el extremo y mitad inferior de la distribución?</a:t>
            </a:r>
            <a:r>
              <a:rPr lang="is-IS" dirty="0" smtClean="0"/>
              <a:t>…</a:t>
            </a:r>
            <a:r>
              <a:rPr lang="es-MX" dirty="0" smtClean="0"/>
              <a:t> </a:t>
            </a:r>
          </a:p>
          <a:p>
            <a:pPr lvl="1"/>
            <a:r>
              <a:rPr lang="es-MX" dirty="0" smtClean="0"/>
              <a:t>pobreza</a:t>
            </a:r>
            <a:r>
              <a:rPr lang="es-MX" dirty="0" smtClean="0"/>
              <a:t>, </a:t>
            </a:r>
          </a:p>
          <a:p>
            <a:pPr lvl="1"/>
            <a:r>
              <a:rPr lang="es-MX" dirty="0"/>
              <a:t>d</a:t>
            </a:r>
            <a:r>
              <a:rPr lang="es-MX" dirty="0" smtClean="0"/>
              <a:t>esigualdad: factorial, laboral</a:t>
            </a:r>
          </a:p>
          <a:p>
            <a:r>
              <a:rPr lang="es-ES" dirty="0"/>
              <a:t>Aumento de la desigualdad 80s-90s se </a:t>
            </a:r>
            <a:r>
              <a:rPr lang="es-ES" dirty="0" smtClean="0"/>
              <a:t>ha explicado </a:t>
            </a:r>
            <a:r>
              <a:rPr lang="es-ES" dirty="0"/>
              <a:t>en gran medida </a:t>
            </a:r>
            <a:r>
              <a:rPr lang="es-ES" dirty="0" smtClean="0"/>
              <a:t>(parte </a:t>
            </a:r>
            <a:r>
              <a:rPr lang="es-ES" dirty="0"/>
              <a:t>inferior de la distribución) por el deterioro del SM (</a:t>
            </a:r>
            <a:r>
              <a:rPr lang="es-ES" dirty="0" err="1"/>
              <a:t>Fairris</a:t>
            </a:r>
            <a:r>
              <a:rPr lang="es-ES" dirty="0"/>
              <a:t> </a:t>
            </a:r>
            <a:r>
              <a:rPr lang="es-ES" i="1" dirty="0"/>
              <a:t>et. al</a:t>
            </a:r>
            <a:r>
              <a:rPr lang="es-ES" dirty="0"/>
              <a:t>. 2008; Bosch y </a:t>
            </a:r>
            <a:r>
              <a:rPr lang="es-ES" dirty="0" err="1"/>
              <a:t>Manacorda</a:t>
            </a:r>
            <a:r>
              <a:rPr lang="es-ES" dirty="0"/>
              <a:t> 2010; Campos Vázquez </a:t>
            </a:r>
            <a:r>
              <a:rPr lang="es-ES" i="1" dirty="0"/>
              <a:t>et. al</a:t>
            </a:r>
            <a:r>
              <a:rPr lang="es-ES" dirty="0"/>
              <a:t>. 2014) </a:t>
            </a:r>
          </a:p>
          <a:p>
            <a:pPr lvl="1"/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14283559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5369"/>
            <a:ext cx="9252520" cy="62902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4 Flecha abajo"/>
          <p:cNvSpPr/>
          <p:nvPr/>
        </p:nvSpPr>
        <p:spPr>
          <a:xfrm>
            <a:off x="1882699" y="5198002"/>
            <a:ext cx="144016" cy="216024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Rectángulo 3"/>
          <p:cNvSpPr/>
          <p:nvPr/>
        </p:nvSpPr>
        <p:spPr>
          <a:xfrm>
            <a:off x="899592" y="6525344"/>
            <a:ext cx="813690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100" dirty="0" err="1" smtClean="0"/>
              <a:t>Keifman</a:t>
            </a:r>
            <a:r>
              <a:rPr lang="es-ES" sz="1100" dirty="0" smtClean="0"/>
              <a:t> &amp; </a:t>
            </a:r>
            <a:r>
              <a:rPr lang="es-ES" sz="1100" dirty="0" err="1" smtClean="0"/>
              <a:t>Maurizio</a:t>
            </a:r>
            <a:r>
              <a:rPr lang="es-ES" sz="1100" dirty="0" smtClean="0"/>
              <a:t>, 2012, “</a:t>
            </a:r>
            <a:r>
              <a:rPr lang="es-ES" sz="1100" dirty="0" err="1"/>
              <a:t>Changes</a:t>
            </a:r>
            <a:r>
              <a:rPr lang="es-ES" sz="1100" dirty="0"/>
              <a:t> in </a:t>
            </a:r>
            <a:r>
              <a:rPr lang="es-ES" sz="1100" dirty="0" err="1"/>
              <a:t>Labour</a:t>
            </a:r>
            <a:r>
              <a:rPr lang="es-ES" sz="1100" dirty="0"/>
              <a:t> </a:t>
            </a:r>
            <a:r>
              <a:rPr lang="es-ES" sz="1100" dirty="0" err="1"/>
              <a:t>Market</a:t>
            </a:r>
            <a:r>
              <a:rPr lang="es-ES" sz="1100" dirty="0"/>
              <a:t> </a:t>
            </a:r>
            <a:r>
              <a:rPr lang="es-ES" sz="1100" dirty="0" err="1" smtClean="0"/>
              <a:t>Conditions</a:t>
            </a:r>
            <a:r>
              <a:rPr lang="es-ES" sz="1100" dirty="0" smtClean="0"/>
              <a:t> and </a:t>
            </a:r>
            <a:r>
              <a:rPr lang="es-ES" sz="1100" dirty="0" err="1" smtClean="0"/>
              <a:t>Policies</a:t>
            </a:r>
            <a:r>
              <a:rPr lang="es-ES" sz="1100" dirty="0" smtClean="0"/>
              <a:t> </a:t>
            </a:r>
            <a:r>
              <a:rPr lang="es-ES" sz="1100" dirty="0" err="1" smtClean="0"/>
              <a:t>Their</a:t>
            </a:r>
            <a:r>
              <a:rPr lang="es-ES" sz="1100" dirty="0" smtClean="0"/>
              <a:t> </a:t>
            </a:r>
            <a:r>
              <a:rPr lang="es-ES" sz="1100" dirty="0" err="1"/>
              <a:t>Impact</a:t>
            </a:r>
            <a:r>
              <a:rPr lang="es-ES" sz="1100" dirty="0"/>
              <a:t> </a:t>
            </a:r>
            <a:r>
              <a:rPr lang="es-ES" sz="1100" dirty="0" err="1"/>
              <a:t>on</a:t>
            </a:r>
            <a:r>
              <a:rPr lang="es-ES" sz="1100" dirty="0"/>
              <a:t> </a:t>
            </a:r>
            <a:r>
              <a:rPr lang="es-ES" sz="1100" dirty="0" err="1"/>
              <a:t>Wage</a:t>
            </a:r>
            <a:r>
              <a:rPr lang="es-ES" sz="1100" dirty="0"/>
              <a:t> </a:t>
            </a:r>
            <a:r>
              <a:rPr lang="es-ES" sz="1100" dirty="0" err="1" smtClean="0"/>
              <a:t>Inequality</a:t>
            </a:r>
            <a:r>
              <a:rPr lang="es-ES" sz="1100" dirty="0" smtClean="0"/>
              <a:t> </a:t>
            </a:r>
            <a:r>
              <a:rPr lang="es-ES" sz="1100" dirty="0" err="1" smtClean="0"/>
              <a:t>during</a:t>
            </a:r>
            <a:r>
              <a:rPr lang="es-ES" sz="1100" dirty="0" smtClean="0"/>
              <a:t> </a:t>
            </a:r>
            <a:r>
              <a:rPr lang="es-ES" sz="1100" dirty="0" err="1"/>
              <a:t>the</a:t>
            </a:r>
            <a:r>
              <a:rPr lang="es-ES" sz="1100" dirty="0"/>
              <a:t> </a:t>
            </a:r>
            <a:r>
              <a:rPr lang="es-ES" sz="1100" dirty="0" err="1"/>
              <a:t>Last</a:t>
            </a:r>
            <a:r>
              <a:rPr lang="es-ES" sz="1100" dirty="0"/>
              <a:t> </a:t>
            </a:r>
            <a:r>
              <a:rPr lang="es-ES" sz="1100" dirty="0" err="1"/>
              <a:t>Decade</a:t>
            </a:r>
            <a:endParaRPr lang="es-ES" sz="1100" dirty="0"/>
          </a:p>
          <a:p>
            <a:r>
              <a:rPr lang="es-ES" sz="1100" dirty="0" smtClean="0"/>
              <a:t> </a:t>
            </a:r>
            <a:endParaRPr lang="es-ES" sz="1100" dirty="0"/>
          </a:p>
        </p:txBody>
      </p:sp>
    </p:spTree>
    <p:extLst>
      <p:ext uri="{BB962C8B-B14F-4D97-AF65-F5344CB8AC3E}">
        <p14:creationId xmlns:p14="http://schemas.microsoft.com/office/powerpoint/2010/main" val="24341965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4159329766"/>
              </p:ext>
            </p:extLst>
          </p:nvPr>
        </p:nvGraphicFramePr>
        <p:xfrm>
          <a:off x="395536" y="332656"/>
          <a:ext cx="8352928" cy="6264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115857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graphicFrame>
        <p:nvGraphicFramePr>
          <p:cNvPr id="5" name="4 Gráfico"/>
          <p:cNvGraphicFramePr/>
          <p:nvPr>
            <p:extLst>
              <p:ext uri="{D42A27DB-BD31-4B8C-83A1-F6EECF244321}">
                <p14:modId xmlns:p14="http://schemas.microsoft.com/office/powerpoint/2010/main" val="2837839635"/>
              </p:ext>
            </p:extLst>
          </p:nvPr>
        </p:nvGraphicFramePr>
        <p:xfrm>
          <a:off x="107504" y="1556792"/>
          <a:ext cx="8856984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929561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1227</TotalTime>
  <Words>443</Words>
  <Application>Microsoft Macintosh PowerPoint</Application>
  <PresentationFormat>Presentación en pantalla (4:3)</PresentationFormat>
  <Paragraphs>38</Paragraphs>
  <Slides>13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5" baseType="lpstr">
      <vt:lpstr>Tema de Office</vt:lpstr>
      <vt:lpstr>Documento de Microsoft Word</vt:lpstr>
      <vt:lpstr> Comentario al documento:   “Impacto del Salario Mínimo sobre el Salario Base de Cotización al IMSS”,  del Banco de México </vt:lpstr>
      <vt:lpstr>Contribución al conocimiento,  y a la política de SM…</vt:lpstr>
      <vt:lpstr>Contribución al conocimiento,  y a la política de SM…</vt:lpstr>
      <vt:lpstr>Aportación a informar política de SM</vt:lpstr>
      <vt:lpstr>Aportación a informar política de SM</vt:lpstr>
      <vt:lpstr>Aportación a informar política de SM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CIDE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Comentario al documento:   “Impacto del Salario Mínimo sobre el Salario Base de Cotización al IMSS”, Banco de México</dc:title>
  <dc:creator>John Scott</dc:creator>
  <cp:lastModifiedBy>John Scott</cp:lastModifiedBy>
  <cp:revision>23</cp:revision>
  <dcterms:created xsi:type="dcterms:W3CDTF">2016-03-08T21:43:02Z</dcterms:created>
  <dcterms:modified xsi:type="dcterms:W3CDTF">2016-03-10T15:02:32Z</dcterms:modified>
</cp:coreProperties>
</file>